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E113C-2D47-41BA-8B11-34044ED303AF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83840C74-9AE7-43EA-8953-335AFA404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774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E113C-2D47-41BA-8B11-34044ED303AF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83840C74-9AE7-43EA-8953-335AFA404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2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E113C-2D47-41BA-8B11-34044ED303AF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83840C74-9AE7-43EA-8953-335AFA404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6697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E113C-2D47-41BA-8B11-34044ED303AF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83840C74-9AE7-43EA-8953-335AFA404821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29054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E113C-2D47-41BA-8B11-34044ED303AF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83840C74-9AE7-43EA-8953-335AFA404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6677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E113C-2D47-41BA-8B11-34044ED303AF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40C74-9AE7-43EA-8953-335AFA404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0979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E113C-2D47-41BA-8B11-34044ED303AF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40C74-9AE7-43EA-8953-335AFA404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81066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E113C-2D47-41BA-8B11-34044ED303AF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40C74-9AE7-43EA-8953-335AFA404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5713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4C1E113C-2D47-41BA-8B11-34044ED303AF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83840C74-9AE7-43EA-8953-335AFA404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932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E113C-2D47-41BA-8B11-34044ED303AF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40C74-9AE7-43EA-8953-335AFA404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1453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E113C-2D47-41BA-8B11-34044ED303AF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83840C74-9AE7-43EA-8953-335AFA404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736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E113C-2D47-41BA-8B11-34044ED303AF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40C74-9AE7-43EA-8953-335AFA404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57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E113C-2D47-41BA-8B11-34044ED303AF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40C74-9AE7-43EA-8953-335AFA404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234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E113C-2D47-41BA-8B11-34044ED303AF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40C74-9AE7-43EA-8953-335AFA404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625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E113C-2D47-41BA-8B11-34044ED303AF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40C74-9AE7-43EA-8953-335AFA404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751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E113C-2D47-41BA-8B11-34044ED303AF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40C74-9AE7-43EA-8953-335AFA404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436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E113C-2D47-41BA-8B11-34044ED303AF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40C74-9AE7-43EA-8953-335AFA404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158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E113C-2D47-41BA-8B11-34044ED303AF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40C74-9AE7-43EA-8953-335AFA404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9583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PREZENTACIJA INVESTICIONIH POTENCIJALA ŽABLJAKA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JUN 2021.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190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ZAŠTO INVESTIRATI U ŽABLJAK?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Početkom</a:t>
            </a:r>
            <a:r>
              <a:rPr lang="en-GB" dirty="0"/>
              <a:t> 2020.godine, </a:t>
            </a:r>
            <a:r>
              <a:rPr lang="en-GB" dirty="0" err="1" smtClean="0"/>
              <a:t>Opština</a:t>
            </a:r>
            <a:r>
              <a:rPr lang="en-GB" dirty="0" smtClean="0"/>
              <a:t> </a:t>
            </a:r>
            <a:r>
              <a:rPr lang="en-GB" dirty="0" err="1" smtClean="0"/>
              <a:t>Žabljak</a:t>
            </a:r>
            <a:r>
              <a:rPr lang="en-GB" dirty="0"/>
              <a:t>, </a:t>
            </a:r>
            <a:r>
              <a:rPr lang="en-GB" dirty="0" err="1"/>
              <a:t>postala</a:t>
            </a:r>
            <a:r>
              <a:rPr lang="en-GB" dirty="0"/>
              <a:t>  je  </a:t>
            </a:r>
            <a:r>
              <a:rPr lang="en-GB" dirty="0" err="1"/>
              <a:t>druga</a:t>
            </a:r>
            <a:r>
              <a:rPr lang="en-GB" dirty="0"/>
              <a:t> </a:t>
            </a:r>
            <a:r>
              <a:rPr lang="en-GB" dirty="0" err="1"/>
              <a:t>opština</a:t>
            </a:r>
            <a:r>
              <a:rPr lang="en-GB" dirty="0"/>
              <a:t> </a:t>
            </a:r>
            <a:r>
              <a:rPr lang="en-GB" dirty="0" smtClean="0"/>
              <a:t>u </a:t>
            </a:r>
            <a:r>
              <a:rPr lang="en-GB" dirty="0" err="1" smtClean="0"/>
              <a:t>Crnoj</a:t>
            </a:r>
            <a:r>
              <a:rPr lang="en-GB" dirty="0" smtClean="0"/>
              <a:t> </a:t>
            </a:r>
            <a:r>
              <a:rPr lang="en-GB" dirty="0" err="1"/>
              <a:t>Gori</a:t>
            </a:r>
            <a:r>
              <a:rPr lang="en-GB" dirty="0"/>
              <a:t>, </a:t>
            </a:r>
            <a:r>
              <a:rPr lang="en-GB" dirty="0" err="1"/>
              <a:t>koja</a:t>
            </a:r>
            <a:r>
              <a:rPr lang="en-GB" dirty="0"/>
              <a:t> je </a:t>
            </a:r>
            <a:r>
              <a:rPr lang="en-GB" dirty="0" err="1"/>
              <a:t>zvanično</a:t>
            </a:r>
            <a:r>
              <a:rPr lang="en-GB" dirty="0"/>
              <a:t> </a:t>
            </a:r>
            <a:r>
              <a:rPr lang="en-GB" dirty="0" err="1" smtClean="0"/>
              <a:t>dobila</a:t>
            </a:r>
            <a:r>
              <a:rPr lang="en-GB" dirty="0" smtClean="0"/>
              <a:t> BFC </a:t>
            </a:r>
            <a:r>
              <a:rPr lang="en-GB" dirty="0" err="1"/>
              <a:t>Sertifikat</a:t>
            </a:r>
            <a:r>
              <a:rPr lang="en-GB" dirty="0"/>
              <a:t> o </a:t>
            </a:r>
            <a:r>
              <a:rPr lang="en-GB" dirty="0" err="1" smtClean="0"/>
              <a:t>ispunjenosti</a:t>
            </a:r>
            <a:r>
              <a:rPr lang="en-GB" dirty="0" smtClean="0"/>
              <a:t> </a:t>
            </a:r>
            <a:r>
              <a:rPr lang="en-GB" dirty="0" err="1" smtClean="0"/>
              <a:t>kriterijuma</a:t>
            </a:r>
            <a:r>
              <a:rPr lang="en-GB" dirty="0" smtClean="0"/>
              <a:t> </a:t>
            </a:r>
            <a:r>
              <a:rPr lang="en-GB" dirty="0" err="1"/>
              <a:t>programa</a:t>
            </a:r>
            <a:r>
              <a:rPr lang="en-GB" dirty="0"/>
              <a:t> </a:t>
            </a:r>
            <a:r>
              <a:rPr lang="en-GB" dirty="0" err="1"/>
              <a:t>sertifikacije</a:t>
            </a:r>
            <a:r>
              <a:rPr lang="en-GB" dirty="0"/>
              <a:t> </a:t>
            </a:r>
            <a:r>
              <a:rPr lang="en-GB" dirty="0" err="1"/>
              <a:t>gradova</a:t>
            </a:r>
            <a:r>
              <a:rPr lang="en-GB" dirty="0"/>
              <a:t>/</a:t>
            </a:r>
            <a:r>
              <a:rPr lang="en-GB" dirty="0" err="1"/>
              <a:t>opština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 smtClean="0"/>
              <a:t>povoljnim</a:t>
            </a:r>
            <a:r>
              <a:rPr lang="en-GB" dirty="0" smtClean="0"/>
              <a:t> </a:t>
            </a:r>
            <a:r>
              <a:rPr lang="en-GB" dirty="0" err="1" smtClean="0"/>
              <a:t>poslovnim</a:t>
            </a:r>
            <a:r>
              <a:rPr lang="en-GB" dirty="0" smtClean="0"/>
              <a:t> </a:t>
            </a:r>
            <a:r>
              <a:rPr lang="en-GB" dirty="0" err="1"/>
              <a:t>okruženjem</a:t>
            </a:r>
            <a:r>
              <a:rPr lang="en-GB" dirty="0"/>
              <a:t> </a:t>
            </a:r>
            <a:r>
              <a:rPr lang="en-GB" dirty="0" smtClean="0"/>
              <a:t>u </a:t>
            </a:r>
            <a:r>
              <a:rPr lang="en-GB" dirty="0" err="1" smtClean="0"/>
              <a:t>Jugoistočnoj</a:t>
            </a:r>
            <a:r>
              <a:rPr lang="en-GB" dirty="0" smtClean="0"/>
              <a:t> </a:t>
            </a:r>
            <a:r>
              <a:rPr lang="en-GB" dirty="0" err="1"/>
              <a:t>Evropi</a:t>
            </a:r>
            <a:r>
              <a:rPr lang="en-GB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5245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PODSTICAJI KOJE ŽABLJAK NUDI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GB" dirty="0" err="1" smtClean="0"/>
              <a:t>Mogućnost</a:t>
            </a:r>
            <a:r>
              <a:rPr lang="en-GB" dirty="0" smtClean="0"/>
              <a:t> </a:t>
            </a:r>
            <a:r>
              <a:rPr lang="en-GB" dirty="0" err="1"/>
              <a:t>plaćanja</a:t>
            </a:r>
            <a:r>
              <a:rPr lang="en-GB" dirty="0"/>
              <a:t> </a:t>
            </a:r>
            <a:r>
              <a:rPr lang="en-GB" dirty="0" err="1"/>
              <a:t>ugovorene</a:t>
            </a:r>
            <a:r>
              <a:rPr lang="en-GB" dirty="0"/>
              <a:t> </a:t>
            </a:r>
            <a:r>
              <a:rPr lang="en-GB" dirty="0" err="1"/>
              <a:t>naknade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komunalno</a:t>
            </a:r>
            <a:r>
              <a:rPr lang="en-GB" dirty="0"/>
              <a:t> </a:t>
            </a:r>
            <a:r>
              <a:rPr lang="en-GB" dirty="0" err="1"/>
              <a:t>opremanje</a:t>
            </a:r>
            <a:r>
              <a:rPr lang="en-GB" dirty="0"/>
              <a:t> </a:t>
            </a:r>
            <a:r>
              <a:rPr lang="en-GB" dirty="0" err="1"/>
              <a:t>građevinskog</a:t>
            </a:r>
            <a:r>
              <a:rPr lang="en-GB" dirty="0"/>
              <a:t> </a:t>
            </a:r>
            <a:r>
              <a:rPr lang="en-GB" dirty="0" err="1"/>
              <a:t>zemljišta</a:t>
            </a:r>
            <a:r>
              <a:rPr lang="en-GB" dirty="0"/>
              <a:t> u </a:t>
            </a:r>
            <a:r>
              <a:rPr lang="en-GB" dirty="0" err="1"/>
              <a:t>ratama</a:t>
            </a:r>
            <a:r>
              <a:rPr lang="en-GB" dirty="0"/>
              <a:t> (25% od </a:t>
            </a:r>
            <a:r>
              <a:rPr lang="en-GB" dirty="0" err="1"/>
              <a:t>ugovorene</a:t>
            </a:r>
            <a:r>
              <a:rPr lang="en-GB" dirty="0"/>
              <a:t> </a:t>
            </a:r>
            <a:r>
              <a:rPr lang="en-GB" dirty="0" err="1"/>
              <a:t>sume</a:t>
            </a:r>
            <a:r>
              <a:rPr lang="en-GB" dirty="0"/>
              <a:t> se </a:t>
            </a:r>
            <a:r>
              <a:rPr lang="en-GB" dirty="0" err="1"/>
              <a:t>plaća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dan</a:t>
            </a:r>
            <a:r>
              <a:rPr lang="en-GB" dirty="0"/>
              <a:t> </a:t>
            </a:r>
            <a:r>
              <a:rPr lang="en-GB" dirty="0" err="1"/>
              <a:t>potpisivanja</a:t>
            </a:r>
            <a:r>
              <a:rPr lang="en-GB" dirty="0"/>
              <a:t> </a:t>
            </a:r>
            <a:r>
              <a:rPr lang="en-GB" dirty="0" err="1"/>
              <a:t>ugovora</a:t>
            </a:r>
            <a:r>
              <a:rPr lang="en-GB" dirty="0"/>
              <a:t> o </a:t>
            </a:r>
            <a:r>
              <a:rPr lang="en-GB" dirty="0" err="1"/>
              <a:t>komunalnom</a:t>
            </a:r>
            <a:r>
              <a:rPr lang="en-GB" dirty="0"/>
              <a:t> </a:t>
            </a:r>
            <a:r>
              <a:rPr lang="en-GB" dirty="0" err="1"/>
              <a:t>opremanju</a:t>
            </a:r>
            <a:r>
              <a:rPr lang="en-GB" dirty="0"/>
              <a:t> </a:t>
            </a:r>
            <a:r>
              <a:rPr lang="en-GB" dirty="0" err="1"/>
              <a:t>zemljišta</a:t>
            </a:r>
            <a:r>
              <a:rPr lang="en-GB" dirty="0"/>
              <a:t>, a </a:t>
            </a:r>
            <a:r>
              <a:rPr lang="en-GB" dirty="0" err="1"/>
              <a:t>ostatak</a:t>
            </a:r>
            <a:r>
              <a:rPr lang="en-GB" dirty="0"/>
              <a:t> u </a:t>
            </a:r>
            <a:r>
              <a:rPr lang="en-GB" dirty="0" err="1"/>
              <a:t>naredne</a:t>
            </a:r>
            <a:r>
              <a:rPr lang="en-GB" dirty="0"/>
              <a:t> 3 </a:t>
            </a:r>
            <a:r>
              <a:rPr lang="en-GB" dirty="0" err="1"/>
              <a:t>godine</a:t>
            </a:r>
            <a:r>
              <a:rPr lang="en-GB" dirty="0"/>
              <a:t>);</a:t>
            </a:r>
          </a:p>
          <a:p>
            <a:pPr algn="just"/>
            <a:r>
              <a:rPr lang="en-GB" dirty="0" err="1" smtClean="0"/>
              <a:t>Ukoliko</a:t>
            </a:r>
            <a:r>
              <a:rPr lang="en-GB" dirty="0" smtClean="0"/>
              <a:t> </a:t>
            </a:r>
            <a:r>
              <a:rPr lang="en-GB" dirty="0"/>
              <a:t>se </a:t>
            </a:r>
            <a:r>
              <a:rPr lang="en-GB" dirty="0" err="1"/>
              <a:t>plaćanje</a:t>
            </a:r>
            <a:r>
              <a:rPr lang="en-GB" dirty="0"/>
              <a:t> </a:t>
            </a:r>
            <a:r>
              <a:rPr lang="en-GB" dirty="0" err="1"/>
              <a:t>naknade</a:t>
            </a:r>
            <a:r>
              <a:rPr lang="en-GB" dirty="0"/>
              <a:t> </a:t>
            </a:r>
            <a:r>
              <a:rPr lang="en-GB" dirty="0" err="1"/>
              <a:t>vrši</a:t>
            </a:r>
            <a:r>
              <a:rPr lang="en-GB" dirty="0"/>
              <a:t> </a:t>
            </a:r>
            <a:r>
              <a:rPr lang="en-GB" dirty="0" err="1"/>
              <a:t>odjednom</a:t>
            </a:r>
            <a:r>
              <a:rPr lang="en-GB" dirty="0"/>
              <a:t>, </a:t>
            </a:r>
            <a:r>
              <a:rPr lang="en-GB" dirty="0" err="1"/>
              <a:t>ista</a:t>
            </a:r>
            <a:r>
              <a:rPr lang="en-GB" dirty="0"/>
              <a:t> se </a:t>
            </a:r>
            <a:r>
              <a:rPr lang="en-GB" dirty="0" err="1"/>
              <a:t>umanjuje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15%;</a:t>
            </a:r>
          </a:p>
          <a:p>
            <a:pPr algn="just"/>
            <a:r>
              <a:rPr lang="en-GB" dirty="0" err="1" smtClean="0"/>
              <a:t>Postoji</a:t>
            </a:r>
            <a:r>
              <a:rPr lang="en-GB" dirty="0" smtClean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mogućnost</a:t>
            </a:r>
            <a:r>
              <a:rPr lang="en-GB" dirty="0"/>
              <a:t> da </a:t>
            </a:r>
            <a:r>
              <a:rPr lang="en-GB" dirty="0" err="1"/>
              <a:t>investitor</a:t>
            </a:r>
            <a:r>
              <a:rPr lang="en-GB" dirty="0"/>
              <a:t> </a:t>
            </a:r>
            <a:r>
              <a:rPr lang="en-GB" dirty="0" err="1"/>
              <a:t>samostalno</a:t>
            </a:r>
            <a:r>
              <a:rPr lang="en-GB" dirty="0"/>
              <a:t> </a:t>
            </a:r>
            <a:r>
              <a:rPr lang="en-GB" dirty="0" err="1"/>
              <a:t>izvrši</a:t>
            </a:r>
            <a:r>
              <a:rPr lang="en-GB" dirty="0"/>
              <a:t> </a:t>
            </a:r>
            <a:r>
              <a:rPr lang="en-GB" dirty="0" err="1"/>
              <a:t>komunalno</a:t>
            </a:r>
            <a:r>
              <a:rPr lang="en-GB" dirty="0"/>
              <a:t> </a:t>
            </a:r>
            <a:r>
              <a:rPr lang="en-GB" dirty="0" err="1"/>
              <a:t>opremanje</a:t>
            </a:r>
            <a:r>
              <a:rPr lang="en-GB" dirty="0"/>
              <a:t> </a:t>
            </a:r>
            <a:r>
              <a:rPr lang="en-GB" dirty="0" err="1"/>
              <a:t>zemljišta</a:t>
            </a:r>
            <a:r>
              <a:rPr lang="en-GB" dirty="0"/>
              <a:t>;</a:t>
            </a:r>
          </a:p>
          <a:p>
            <a:pPr algn="just"/>
            <a:r>
              <a:rPr lang="en-GB" dirty="0" err="1" smtClean="0"/>
              <a:t>Stope</a:t>
            </a:r>
            <a:r>
              <a:rPr lang="en-GB" dirty="0" smtClean="0"/>
              <a:t> </a:t>
            </a:r>
            <a:r>
              <a:rPr lang="en-GB" dirty="0" err="1"/>
              <a:t>poreza</a:t>
            </a:r>
            <a:r>
              <a:rPr lang="en-GB" dirty="0"/>
              <a:t> se </a:t>
            </a:r>
            <a:r>
              <a:rPr lang="en-GB" dirty="0" err="1"/>
              <a:t>kreću</a:t>
            </a:r>
            <a:r>
              <a:rPr lang="en-GB" dirty="0"/>
              <a:t> u </a:t>
            </a:r>
            <a:r>
              <a:rPr lang="en-GB" dirty="0" err="1"/>
              <a:t>rasponu</a:t>
            </a:r>
            <a:r>
              <a:rPr lang="en-GB" dirty="0"/>
              <a:t> od 0,27%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stambene</a:t>
            </a:r>
            <a:r>
              <a:rPr lang="en-GB" dirty="0"/>
              <a:t> </a:t>
            </a:r>
            <a:r>
              <a:rPr lang="en-GB" dirty="0" err="1"/>
              <a:t>objekte</a:t>
            </a:r>
            <a:r>
              <a:rPr lang="en-GB" dirty="0"/>
              <a:t> u </a:t>
            </a:r>
            <a:r>
              <a:rPr lang="en-GB" dirty="0" err="1"/>
              <a:t>izgradnji</a:t>
            </a:r>
            <a:r>
              <a:rPr lang="en-GB" dirty="0"/>
              <a:t>, do </a:t>
            </a:r>
            <a:r>
              <a:rPr lang="en-GB" dirty="0" err="1"/>
              <a:t>stope</a:t>
            </a:r>
            <a:r>
              <a:rPr lang="en-GB" dirty="0"/>
              <a:t> od 0,54%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sekundarne</a:t>
            </a:r>
            <a:r>
              <a:rPr lang="en-GB" dirty="0"/>
              <a:t> </a:t>
            </a:r>
            <a:r>
              <a:rPr lang="en-GB" dirty="0" err="1"/>
              <a:t>stambene</a:t>
            </a:r>
            <a:r>
              <a:rPr lang="en-GB" dirty="0"/>
              <a:t> </a:t>
            </a:r>
            <a:r>
              <a:rPr lang="en-GB" dirty="0" err="1"/>
              <a:t>objekte</a:t>
            </a:r>
            <a:r>
              <a:rPr lang="en-GB" dirty="0"/>
              <a:t>;</a:t>
            </a:r>
          </a:p>
          <a:p>
            <a:pPr algn="just"/>
            <a:r>
              <a:rPr lang="en-GB" dirty="0" err="1" smtClean="0"/>
              <a:t>Što</a:t>
            </a:r>
            <a:r>
              <a:rPr lang="en-GB" dirty="0" smtClean="0"/>
              <a:t> </a:t>
            </a:r>
            <a:r>
              <a:rPr lang="en-GB" dirty="0"/>
              <a:t>se </a:t>
            </a:r>
            <a:r>
              <a:rPr lang="en-GB" dirty="0" err="1"/>
              <a:t>tiče</a:t>
            </a:r>
            <a:r>
              <a:rPr lang="en-GB" dirty="0"/>
              <a:t> </a:t>
            </a:r>
            <a:r>
              <a:rPr lang="en-GB" dirty="0" err="1"/>
              <a:t>objekata</a:t>
            </a:r>
            <a:r>
              <a:rPr lang="en-GB" dirty="0"/>
              <a:t> </a:t>
            </a:r>
            <a:r>
              <a:rPr lang="en-GB" dirty="0" err="1"/>
              <a:t>važnih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investicije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razvoj</a:t>
            </a:r>
            <a:r>
              <a:rPr lang="en-GB" dirty="0"/>
              <a:t> </a:t>
            </a:r>
            <a:r>
              <a:rPr lang="en-GB" dirty="0" err="1"/>
              <a:t>biznisa</a:t>
            </a:r>
            <a:r>
              <a:rPr lang="en-GB" dirty="0"/>
              <a:t>, </a:t>
            </a:r>
            <a:r>
              <a:rPr lang="en-GB" dirty="0" err="1"/>
              <a:t>stope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takođe</a:t>
            </a:r>
            <a:r>
              <a:rPr lang="en-GB" dirty="0"/>
              <a:t> </a:t>
            </a:r>
            <a:r>
              <a:rPr lang="en-GB" dirty="0" err="1"/>
              <a:t>veoma</a:t>
            </a:r>
            <a:r>
              <a:rPr lang="en-GB" dirty="0"/>
              <a:t> </a:t>
            </a:r>
            <a:r>
              <a:rPr lang="en-GB" dirty="0" err="1"/>
              <a:t>niske</a:t>
            </a:r>
            <a:r>
              <a:rPr lang="en-GB" dirty="0"/>
              <a:t>, </a:t>
            </a:r>
            <a:r>
              <a:rPr lang="en-GB" dirty="0" err="1"/>
              <a:t>imajući</a:t>
            </a:r>
            <a:r>
              <a:rPr lang="en-GB" dirty="0"/>
              <a:t> u </a:t>
            </a:r>
            <a:r>
              <a:rPr lang="en-GB" dirty="0" err="1"/>
              <a:t>vidu</a:t>
            </a:r>
            <a:r>
              <a:rPr lang="en-GB" dirty="0"/>
              <a:t> da je </a:t>
            </a:r>
            <a:r>
              <a:rPr lang="en-GB" dirty="0" err="1"/>
              <a:t>iste</a:t>
            </a:r>
            <a:r>
              <a:rPr lang="en-GB" dirty="0"/>
              <a:t> </a:t>
            </a:r>
            <a:r>
              <a:rPr lang="en-GB" dirty="0" err="1"/>
              <a:t>po</a:t>
            </a:r>
            <a:r>
              <a:rPr lang="en-GB" dirty="0"/>
              <a:t> </a:t>
            </a:r>
            <a:r>
              <a:rPr lang="en-GB" dirty="0" err="1"/>
              <a:t>zakonu</a:t>
            </a:r>
            <a:r>
              <a:rPr lang="en-GB" dirty="0"/>
              <a:t> </a:t>
            </a:r>
            <a:r>
              <a:rPr lang="en-GB" dirty="0" err="1"/>
              <a:t>moguće</a:t>
            </a:r>
            <a:r>
              <a:rPr lang="en-GB" dirty="0"/>
              <a:t> </a:t>
            </a:r>
            <a:r>
              <a:rPr lang="en-GB" dirty="0" err="1"/>
              <a:t>definisati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do 1%:</a:t>
            </a:r>
          </a:p>
          <a:p>
            <a:pPr algn="just"/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poslovne</a:t>
            </a:r>
            <a:r>
              <a:rPr lang="en-GB" dirty="0"/>
              <a:t> </a:t>
            </a:r>
            <a:r>
              <a:rPr lang="en-GB" dirty="0" err="1"/>
              <a:t>objekte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poslovne</a:t>
            </a:r>
            <a:r>
              <a:rPr lang="en-GB" dirty="0"/>
              <a:t> </a:t>
            </a:r>
            <a:r>
              <a:rPr lang="en-GB" dirty="0" err="1"/>
              <a:t>prostorije</a:t>
            </a:r>
            <a:r>
              <a:rPr lang="en-GB" dirty="0"/>
              <a:t> (</a:t>
            </a:r>
            <a:r>
              <a:rPr lang="en-GB" dirty="0" err="1"/>
              <a:t>poslovne</a:t>
            </a:r>
            <a:r>
              <a:rPr lang="en-GB" dirty="0"/>
              <a:t> </a:t>
            </a:r>
            <a:r>
              <a:rPr lang="en-GB" dirty="0" err="1"/>
              <a:t>zgrade</a:t>
            </a:r>
            <a:r>
              <a:rPr lang="en-GB" dirty="0"/>
              <a:t>, </a:t>
            </a:r>
            <a:r>
              <a:rPr lang="en-GB" dirty="0" err="1"/>
              <a:t>poslovne</a:t>
            </a:r>
            <a:r>
              <a:rPr lang="en-GB" dirty="0"/>
              <a:t> </a:t>
            </a:r>
            <a:r>
              <a:rPr lang="en-GB" dirty="0" err="1"/>
              <a:t>prostorije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stanovi</a:t>
            </a:r>
            <a:r>
              <a:rPr lang="en-GB" dirty="0"/>
              <a:t> </a:t>
            </a:r>
            <a:r>
              <a:rPr lang="en-GB" dirty="0" err="1"/>
              <a:t>pretvoreni</a:t>
            </a:r>
            <a:r>
              <a:rPr lang="en-GB" dirty="0"/>
              <a:t> u </a:t>
            </a:r>
            <a:r>
              <a:rPr lang="en-GB" dirty="0" err="1"/>
              <a:t>poslovne</a:t>
            </a:r>
            <a:r>
              <a:rPr lang="en-GB" dirty="0"/>
              <a:t> </a:t>
            </a:r>
            <a:r>
              <a:rPr lang="en-GB" dirty="0" err="1"/>
              <a:t>prostorije</a:t>
            </a:r>
            <a:r>
              <a:rPr lang="en-GB" dirty="0"/>
              <a:t>)- 0,41% </a:t>
            </a:r>
          </a:p>
          <a:p>
            <a:pPr algn="just"/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proizvodne</a:t>
            </a:r>
            <a:r>
              <a:rPr lang="en-GB" dirty="0"/>
              <a:t> </a:t>
            </a:r>
            <a:r>
              <a:rPr lang="en-GB" dirty="0" err="1"/>
              <a:t>objekte</a:t>
            </a:r>
            <a:r>
              <a:rPr lang="en-GB" dirty="0"/>
              <a:t> (hale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drugi</a:t>
            </a:r>
            <a:r>
              <a:rPr lang="en-GB" dirty="0"/>
              <a:t> </a:t>
            </a:r>
            <a:r>
              <a:rPr lang="en-GB" dirty="0" err="1"/>
              <a:t>prostori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obavljenje</a:t>
            </a:r>
            <a:r>
              <a:rPr lang="en-GB" dirty="0"/>
              <a:t> </a:t>
            </a:r>
            <a:r>
              <a:rPr lang="en-GB" dirty="0" err="1"/>
              <a:t>proizvodne</a:t>
            </a:r>
            <a:r>
              <a:rPr lang="en-GB" dirty="0"/>
              <a:t> </a:t>
            </a:r>
            <a:r>
              <a:rPr lang="en-GB" dirty="0" err="1"/>
              <a:t>djelatnosti</a:t>
            </a:r>
            <a:r>
              <a:rPr lang="en-GB" dirty="0"/>
              <a:t>)- 0,25%</a:t>
            </a:r>
          </a:p>
          <a:p>
            <a:pPr algn="just"/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stovarišta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skladišta</a:t>
            </a:r>
            <a:r>
              <a:rPr lang="en-GB" dirty="0"/>
              <a:t> -0,25%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639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PODSTICAJI KOJE ŽABLJAK NUDI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39083"/>
          </a:xfrm>
        </p:spPr>
        <p:txBody>
          <a:bodyPr>
            <a:normAutofit fontScale="70000" lnSpcReduction="20000"/>
          </a:bodyPr>
          <a:lstStyle/>
          <a:p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/>
              <a:t>ugostiteljski</a:t>
            </a:r>
            <a:r>
              <a:rPr lang="en-GB" dirty="0"/>
              <a:t> </a:t>
            </a:r>
            <a:r>
              <a:rPr lang="en-GB" dirty="0" err="1"/>
              <a:t>objekat</a:t>
            </a:r>
            <a:r>
              <a:rPr lang="en-GB" dirty="0"/>
              <a:t> </a:t>
            </a:r>
            <a:r>
              <a:rPr lang="en-GB" dirty="0" err="1"/>
              <a:t>koji</a:t>
            </a:r>
            <a:r>
              <a:rPr lang="en-GB" dirty="0"/>
              <a:t> se </a:t>
            </a:r>
            <a:r>
              <a:rPr lang="en-GB" dirty="0" err="1"/>
              <a:t>nalazi</a:t>
            </a:r>
            <a:r>
              <a:rPr lang="en-GB" dirty="0"/>
              <a:t> u </a:t>
            </a:r>
            <a:r>
              <a:rPr lang="en-GB" dirty="0" err="1"/>
              <a:t>zoni</a:t>
            </a:r>
            <a:r>
              <a:rPr lang="en-GB" dirty="0"/>
              <a:t> </a:t>
            </a:r>
            <a:r>
              <a:rPr lang="en-GB" dirty="0" err="1"/>
              <a:t>prioritetnog</a:t>
            </a:r>
            <a:r>
              <a:rPr lang="en-GB" dirty="0"/>
              <a:t> </a:t>
            </a:r>
            <a:r>
              <a:rPr lang="en-GB" dirty="0" err="1"/>
              <a:t>turističkog</a:t>
            </a:r>
            <a:r>
              <a:rPr lang="en-GB" dirty="0"/>
              <a:t> </a:t>
            </a:r>
            <a:r>
              <a:rPr lang="en-GB" dirty="0" err="1"/>
              <a:t>lokaliteta</a:t>
            </a:r>
            <a:r>
              <a:rPr lang="en-GB" dirty="0"/>
              <a:t> </a:t>
            </a:r>
            <a:r>
              <a:rPr lang="en-GB" dirty="0" err="1"/>
              <a:t>koji</a:t>
            </a:r>
            <a:r>
              <a:rPr lang="en-GB" dirty="0"/>
              <a:t> je u </a:t>
            </a:r>
            <a:r>
              <a:rPr lang="en-GB" dirty="0" err="1"/>
              <a:t>funkciji</a:t>
            </a:r>
            <a:r>
              <a:rPr lang="en-GB" dirty="0"/>
              <a:t> 12 </a:t>
            </a:r>
            <a:r>
              <a:rPr lang="en-GB" dirty="0" err="1"/>
              <a:t>mjeseci</a:t>
            </a:r>
            <a:r>
              <a:rPr lang="en-GB" dirty="0"/>
              <a:t> u </a:t>
            </a:r>
            <a:r>
              <a:rPr lang="en-GB" dirty="0" err="1"/>
              <a:t>godini</a:t>
            </a:r>
            <a:r>
              <a:rPr lang="en-GB" dirty="0"/>
              <a:t>, </a:t>
            </a:r>
            <a:r>
              <a:rPr lang="en-GB" dirty="0" err="1"/>
              <a:t>poreska</a:t>
            </a:r>
            <a:r>
              <a:rPr lang="en-GB" dirty="0"/>
              <a:t> </a:t>
            </a:r>
            <a:r>
              <a:rPr lang="en-GB" dirty="0" err="1"/>
              <a:t>stopa</a:t>
            </a:r>
            <a:r>
              <a:rPr lang="en-GB" dirty="0"/>
              <a:t> </a:t>
            </a:r>
            <a:r>
              <a:rPr lang="en-GB" dirty="0" err="1"/>
              <a:t>može</a:t>
            </a:r>
            <a:r>
              <a:rPr lang="en-GB" dirty="0"/>
              <a:t> se </a:t>
            </a:r>
            <a:r>
              <a:rPr lang="en-GB" dirty="0" err="1"/>
              <a:t>umanjiti</a:t>
            </a:r>
            <a:r>
              <a:rPr lang="en-GB" dirty="0"/>
              <a:t>:</a:t>
            </a:r>
          </a:p>
          <a:p>
            <a:pPr marL="0" indent="0">
              <a:buNone/>
            </a:pPr>
            <a:r>
              <a:rPr lang="en-GB" dirty="0" smtClean="0"/>
              <a:t>-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/>
              <a:t>ugostiteljski</a:t>
            </a:r>
            <a:r>
              <a:rPr lang="en-GB" dirty="0"/>
              <a:t> </a:t>
            </a:r>
            <a:r>
              <a:rPr lang="en-GB" dirty="0" err="1"/>
              <a:t>objekat</a:t>
            </a:r>
            <a:r>
              <a:rPr lang="en-GB" dirty="0"/>
              <a:t>: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GB" dirty="0" smtClean="0"/>
              <a:t>-</a:t>
            </a:r>
            <a:r>
              <a:rPr lang="en-GB" dirty="0" err="1" smtClean="0"/>
              <a:t>kategorije</a:t>
            </a:r>
            <a:r>
              <a:rPr lang="en-GB" dirty="0" smtClean="0"/>
              <a:t> </a:t>
            </a:r>
            <a:r>
              <a:rPr lang="en-GB" dirty="0"/>
              <a:t>4 **** - 20 %; </a:t>
            </a:r>
          </a:p>
          <a:p>
            <a:pPr marL="0" indent="0">
              <a:buNone/>
            </a:pPr>
            <a:r>
              <a:rPr lang="en-GB" dirty="0" smtClean="0"/>
              <a:t>-</a:t>
            </a:r>
            <a:r>
              <a:rPr lang="en-GB" dirty="0" err="1" smtClean="0"/>
              <a:t>kategorije</a:t>
            </a:r>
            <a:r>
              <a:rPr lang="en-GB" dirty="0" smtClean="0"/>
              <a:t> </a:t>
            </a:r>
            <a:r>
              <a:rPr lang="en-GB" dirty="0" err="1"/>
              <a:t>preko</a:t>
            </a:r>
            <a:r>
              <a:rPr lang="en-GB" dirty="0"/>
              <a:t> 4 **** - 50 </a:t>
            </a:r>
            <a:r>
              <a:rPr lang="en-GB" dirty="0" smtClean="0"/>
              <a:t>%</a:t>
            </a:r>
          </a:p>
          <a:p>
            <a:pPr marL="0" indent="0">
              <a:buNone/>
            </a:pPr>
            <a:r>
              <a:rPr lang="en-GB" dirty="0" smtClean="0"/>
              <a:t>•</a:t>
            </a:r>
            <a:r>
              <a:rPr lang="en-GB" dirty="0" err="1" smtClean="0"/>
              <a:t>Plaćanja</a:t>
            </a:r>
            <a:r>
              <a:rPr lang="en-GB" dirty="0" smtClean="0"/>
              <a:t> </a:t>
            </a:r>
            <a:r>
              <a:rPr lang="en-GB" dirty="0" err="1"/>
              <a:t>poreza</a:t>
            </a:r>
            <a:r>
              <a:rPr lang="en-GB" dirty="0"/>
              <a:t> </a:t>
            </a:r>
            <a:r>
              <a:rPr lang="en-GB" dirty="0" err="1"/>
              <a:t>oslobođeno</a:t>
            </a:r>
            <a:r>
              <a:rPr lang="en-GB" dirty="0"/>
              <a:t> je </a:t>
            </a:r>
            <a:r>
              <a:rPr lang="en-GB" dirty="0" err="1"/>
              <a:t>zemljište</a:t>
            </a:r>
            <a:r>
              <a:rPr lang="en-GB" dirty="0"/>
              <a:t> </a:t>
            </a:r>
            <a:r>
              <a:rPr lang="en-GB" dirty="0" err="1"/>
              <a:t>koje</a:t>
            </a:r>
            <a:r>
              <a:rPr lang="en-GB" dirty="0"/>
              <a:t> se </a:t>
            </a:r>
            <a:r>
              <a:rPr lang="en-GB" dirty="0" err="1"/>
              <a:t>koristi</a:t>
            </a:r>
            <a:r>
              <a:rPr lang="en-GB" dirty="0"/>
              <a:t> u </a:t>
            </a:r>
            <a:r>
              <a:rPr lang="en-GB" dirty="0" err="1"/>
              <a:t>poljoprivredne</a:t>
            </a:r>
            <a:r>
              <a:rPr lang="en-GB" dirty="0"/>
              <a:t> </a:t>
            </a:r>
            <a:r>
              <a:rPr lang="en-GB" dirty="0" err="1"/>
              <a:t>svrhe</a:t>
            </a:r>
            <a:r>
              <a:rPr lang="en-GB" dirty="0"/>
              <a:t>;</a:t>
            </a:r>
          </a:p>
          <a:p>
            <a:pPr marL="0" indent="0">
              <a:buNone/>
            </a:pPr>
            <a:r>
              <a:rPr lang="en-GB" dirty="0" smtClean="0"/>
              <a:t>•</a:t>
            </a:r>
            <a:r>
              <a:rPr lang="en-GB" dirty="0" err="1" smtClean="0"/>
              <a:t>Podrška</a:t>
            </a:r>
            <a:r>
              <a:rPr lang="en-GB" dirty="0" smtClean="0"/>
              <a:t> </a:t>
            </a:r>
            <a:r>
              <a:rPr lang="en-GB" dirty="0" err="1"/>
              <a:t>poljoprivrednim</a:t>
            </a:r>
            <a:r>
              <a:rPr lang="en-GB" dirty="0"/>
              <a:t> </a:t>
            </a:r>
            <a:r>
              <a:rPr lang="en-GB" dirty="0" err="1"/>
              <a:t>proizvođačima</a:t>
            </a:r>
            <a:r>
              <a:rPr lang="en-GB" dirty="0"/>
              <a:t> </a:t>
            </a:r>
            <a:r>
              <a:rPr lang="en-GB" dirty="0" err="1"/>
              <a:t>kroz</a:t>
            </a:r>
            <a:r>
              <a:rPr lang="en-GB" dirty="0"/>
              <a:t> rad </a:t>
            </a:r>
            <a:r>
              <a:rPr lang="en-GB" dirty="0" err="1"/>
              <a:t>Agrobiznis</a:t>
            </a:r>
            <a:r>
              <a:rPr lang="en-GB" dirty="0"/>
              <a:t> info </a:t>
            </a:r>
            <a:r>
              <a:rPr lang="en-GB" dirty="0" err="1"/>
              <a:t>centra</a:t>
            </a:r>
            <a:r>
              <a:rPr lang="en-GB" dirty="0"/>
              <a:t>;</a:t>
            </a:r>
          </a:p>
          <a:p>
            <a:pPr marL="0" indent="0">
              <a:buNone/>
            </a:pPr>
            <a:r>
              <a:rPr lang="en-GB" dirty="0" smtClean="0"/>
              <a:t>•</a:t>
            </a:r>
            <a:r>
              <a:rPr lang="en-GB" dirty="0" err="1" smtClean="0"/>
              <a:t>Učešće</a:t>
            </a:r>
            <a:r>
              <a:rPr lang="en-GB" dirty="0" smtClean="0"/>
              <a:t> </a:t>
            </a:r>
            <a:r>
              <a:rPr lang="en-GB" dirty="0" err="1"/>
              <a:t>lokalne</a:t>
            </a:r>
            <a:r>
              <a:rPr lang="en-GB" dirty="0"/>
              <a:t> </a:t>
            </a:r>
            <a:r>
              <a:rPr lang="en-GB" dirty="0" err="1"/>
              <a:t>uprave</a:t>
            </a:r>
            <a:r>
              <a:rPr lang="en-GB" dirty="0"/>
              <a:t> u </a:t>
            </a:r>
            <a:r>
              <a:rPr lang="en-GB" dirty="0" err="1"/>
              <a:t>osiguranju</a:t>
            </a:r>
            <a:r>
              <a:rPr lang="en-GB" dirty="0"/>
              <a:t> </a:t>
            </a:r>
            <a:r>
              <a:rPr lang="en-GB" dirty="0" err="1"/>
              <a:t>poljoprivrede</a:t>
            </a:r>
            <a:r>
              <a:rPr lang="en-GB" dirty="0"/>
              <a:t>;</a:t>
            </a:r>
          </a:p>
          <a:p>
            <a:pPr marL="0" indent="0">
              <a:buNone/>
            </a:pPr>
            <a:r>
              <a:rPr lang="en-GB" dirty="0" smtClean="0"/>
              <a:t>•</a:t>
            </a:r>
            <a:r>
              <a:rPr lang="en-GB" dirty="0" err="1" smtClean="0"/>
              <a:t>Učešće</a:t>
            </a:r>
            <a:r>
              <a:rPr lang="en-GB" dirty="0" smtClean="0"/>
              <a:t> </a:t>
            </a:r>
            <a:r>
              <a:rPr lang="en-GB" dirty="0" err="1"/>
              <a:t>lokalne</a:t>
            </a:r>
            <a:r>
              <a:rPr lang="en-GB" dirty="0"/>
              <a:t> </a:t>
            </a:r>
            <a:r>
              <a:rPr lang="en-GB" dirty="0" err="1"/>
              <a:t>uprave</a:t>
            </a:r>
            <a:r>
              <a:rPr lang="en-GB" dirty="0"/>
              <a:t> u </a:t>
            </a:r>
            <a:r>
              <a:rPr lang="en-GB" dirty="0" err="1"/>
              <a:t>otkupu</a:t>
            </a:r>
            <a:r>
              <a:rPr lang="en-GB" dirty="0"/>
              <a:t> </a:t>
            </a:r>
            <a:r>
              <a:rPr lang="en-GB" dirty="0" err="1"/>
              <a:t>mlijeka</a:t>
            </a:r>
            <a:r>
              <a:rPr lang="en-GB" dirty="0"/>
              <a:t>;</a:t>
            </a:r>
          </a:p>
          <a:p>
            <a:pPr marL="0" indent="0">
              <a:buNone/>
            </a:pPr>
            <a:r>
              <a:rPr lang="en-GB" dirty="0" smtClean="0"/>
              <a:t>•</a:t>
            </a:r>
            <a:r>
              <a:rPr lang="en-GB" dirty="0" err="1" smtClean="0"/>
              <a:t>Podrška</a:t>
            </a:r>
            <a:r>
              <a:rPr lang="en-GB" dirty="0" smtClean="0"/>
              <a:t> </a:t>
            </a:r>
            <a:r>
              <a:rPr lang="en-GB" dirty="0"/>
              <a:t>u </a:t>
            </a:r>
            <a:r>
              <a:rPr lang="en-GB" dirty="0" err="1"/>
              <a:t>procesu</a:t>
            </a:r>
            <a:r>
              <a:rPr lang="en-GB" dirty="0"/>
              <a:t> </a:t>
            </a:r>
            <a:r>
              <a:rPr lang="en-GB" dirty="0" err="1"/>
              <a:t>žetve</a:t>
            </a:r>
            <a:r>
              <a:rPr lang="en-GB" dirty="0"/>
              <a:t> </a:t>
            </a:r>
            <a:r>
              <a:rPr lang="en-GB" dirty="0" err="1"/>
              <a:t>žita</a:t>
            </a:r>
            <a:r>
              <a:rPr lang="en-GB" dirty="0"/>
              <a:t>;</a:t>
            </a:r>
          </a:p>
          <a:p>
            <a:pPr marL="0" indent="0">
              <a:buNone/>
            </a:pPr>
            <a:r>
              <a:rPr lang="en-GB" dirty="0" smtClean="0"/>
              <a:t>•</a:t>
            </a:r>
            <a:r>
              <a:rPr lang="en-GB" dirty="0" err="1" smtClean="0"/>
              <a:t>Podrška</a:t>
            </a:r>
            <a:r>
              <a:rPr lang="en-GB" dirty="0" smtClean="0"/>
              <a:t> </a:t>
            </a:r>
            <a:r>
              <a:rPr lang="en-GB" dirty="0" err="1"/>
              <a:t>učešću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sajmovima</a:t>
            </a:r>
            <a:r>
              <a:rPr lang="en-GB" dirty="0"/>
              <a:t>;</a:t>
            </a:r>
          </a:p>
          <a:p>
            <a:pPr marL="0" indent="0">
              <a:buNone/>
            </a:pPr>
            <a:r>
              <a:rPr lang="en-GB" dirty="0" smtClean="0"/>
              <a:t>•</a:t>
            </a:r>
            <a:r>
              <a:rPr lang="en-GB" dirty="0" err="1" smtClean="0"/>
              <a:t>Podrška</a:t>
            </a:r>
            <a:r>
              <a:rPr lang="en-GB" dirty="0" smtClean="0"/>
              <a:t> </a:t>
            </a:r>
            <a:r>
              <a:rPr lang="en-GB" dirty="0" err="1"/>
              <a:t>osnivanju</a:t>
            </a:r>
            <a:r>
              <a:rPr lang="en-GB" dirty="0"/>
              <a:t> </a:t>
            </a:r>
            <a:r>
              <a:rPr lang="en-GB" dirty="0" err="1"/>
              <a:t>udruženja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klastera</a:t>
            </a:r>
            <a:r>
              <a:rPr lang="en-GB" dirty="0"/>
              <a:t>;</a:t>
            </a:r>
          </a:p>
          <a:p>
            <a:pPr marL="0" indent="0">
              <a:buNone/>
            </a:pPr>
            <a:r>
              <a:rPr lang="en-GB" dirty="0" smtClean="0"/>
              <a:t>•</a:t>
            </a:r>
            <a:r>
              <a:rPr lang="en-GB" dirty="0" err="1" smtClean="0"/>
              <a:t>Podrška</a:t>
            </a:r>
            <a:r>
              <a:rPr lang="en-GB" dirty="0" smtClean="0"/>
              <a:t> </a:t>
            </a:r>
            <a:r>
              <a:rPr lang="en-GB" dirty="0" err="1"/>
              <a:t>zapošljavanju</a:t>
            </a:r>
            <a:r>
              <a:rPr lang="en-GB" dirty="0"/>
              <a:t> </a:t>
            </a:r>
            <a:r>
              <a:rPr lang="en-GB" dirty="0" err="1"/>
              <a:t>kroz</a:t>
            </a:r>
            <a:r>
              <a:rPr lang="en-GB" dirty="0"/>
              <a:t> </a:t>
            </a:r>
            <a:r>
              <a:rPr lang="en-GB" dirty="0" err="1"/>
              <a:t>saradnju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Zavodom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zapošljavanje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brojnim</a:t>
            </a:r>
            <a:r>
              <a:rPr lang="en-GB" dirty="0"/>
              <a:t> </a:t>
            </a:r>
            <a:r>
              <a:rPr lang="en-GB" dirty="0" err="1"/>
              <a:t>projektima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organizaciju</a:t>
            </a:r>
            <a:r>
              <a:rPr lang="en-GB" dirty="0"/>
              <a:t> </a:t>
            </a:r>
            <a:r>
              <a:rPr lang="en-GB" dirty="0" err="1"/>
              <a:t>obuka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sticanje</a:t>
            </a:r>
            <a:r>
              <a:rPr lang="en-GB" dirty="0"/>
              <a:t> </a:t>
            </a:r>
            <a:r>
              <a:rPr lang="en-GB" dirty="0" err="1"/>
              <a:t>novih</a:t>
            </a:r>
            <a:r>
              <a:rPr lang="en-GB" dirty="0"/>
              <a:t> </a:t>
            </a:r>
            <a:r>
              <a:rPr lang="en-GB" dirty="0" err="1"/>
              <a:t>znanja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vještina</a:t>
            </a:r>
            <a:r>
              <a:rPr lang="en-GB" dirty="0"/>
              <a:t> </a:t>
            </a:r>
            <a:r>
              <a:rPr lang="en-GB" dirty="0" err="1"/>
              <a:t>nezaposlenih</a:t>
            </a:r>
            <a:r>
              <a:rPr lang="en-GB" dirty="0"/>
              <a:t> </a:t>
            </a:r>
            <a:r>
              <a:rPr lang="en-GB" dirty="0" err="1"/>
              <a:t>lica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313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Poslovne zone/</a:t>
            </a:r>
            <a:r>
              <a:rPr lang="en-GB" dirty="0" err="1"/>
              <a:t>industrijske</a:t>
            </a:r>
            <a:r>
              <a:rPr lang="en-GB" dirty="0"/>
              <a:t> </a:t>
            </a:r>
            <a:r>
              <a:rPr lang="en-GB" dirty="0" err="1"/>
              <a:t>lokacije</a:t>
            </a:r>
            <a:r>
              <a:rPr lang="en-GB" dirty="0"/>
              <a:t>  u </a:t>
            </a:r>
            <a:r>
              <a:rPr lang="en-GB" dirty="0" err="1"/>
              <a:t>Žabljaku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Prostorno-urbanističkim</a:t>
            </a:r>
            <a:r>
              <a:rPr lang="en-GB" dirty="0"/>
              <a:t> </a:t>
            </a:r>
            <a:r>
              <a:rPr lang="en-GB" dirty="0" err="1"/>
              <a:t>planom</a:t>
            </a:r>
            <a:r>
              <a:rPr lang="en-GB" dirty="0"/>
              <a:t> </a:t>
            </a:r>
            <a:r>
              <a:rPr lang="en-GB" dirty="0" err="1"/>
              <a:t>opštine</a:t>
            </a:r>
            <a:r>
              <a:rPr lang="en-GB" dirty="0"/>
              <a:t> </a:t>
            </a:r>
            <a:r>
              <a:rPr lang="en-GB" dirty="0" err="1"/>
              <a:t>Žabljak</a:t>
            </a:r>
            <a:r>
              <a:rPr lang="en-GB" dirty="0"/>
              <a:t>, </a:t>
            </a:r>
            <a:r>
              <a:rPr lang="en-GB" dirty="0" err="1"/>
              <a:t>definisane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zone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razvoj</a:t>
            </a:r>
            <a:r>
              <a:rPr lang="en-GB" dirty="0"/>
              <a:t> </a:t>
            </a:r>
            <a:r>
              <a:rPr lang="en-GB" dirty="0" err="1"/>
              <a:t>biznisa</a:t>
            </a:r>
            <a:r>
              <a:rPr lang="en-GB" dirty="0"/>
              <a:t>, </a:t>
            </a:r>
            <a:r>
              <a:rPr lang="en-GB" dirty="0" err="1"/>
              <a:t>i</a:t>
            </a:r>
            <a:r>
              <a:rPr lang="en-GB" dirty="0"/>
              <a:t> to: </a:t>
            </a:r>
          </a:p>
          <a:p>
            <a:r>
              <a:rPr lang="en-GB" dirty="0"/>
              <a:t>1.Poslovna </a:t>
            </a:r>
            <a:r>
              <a:rPr lang="en-GB" dirty="0" err="1"/>
              <a:t>zona</a:t>
            </a:r>
            <a:r>
              <a:rPr lang="en-GB" dirty="0"/>
              <a:t> </a:t>
            </a:r>
            <a:r>
              <a:rPr lang="en-GB" dirty="0" err="1"/>
              <a:t>Njegovuđa</a:t>
            </a:r>
            <a:r>
              <a:rPr lang="en-GB" dirty="0"/>
              <a:t>: </a:t>
            </a:r>
            <a:r>
              <a:rPr lang="en-GB" dirty="0" err="1"/>
              <a:t>Njegovuđa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pilana</a:t>
            </a:r>
            <a:r>
              <a:rPr lang="en-GB" dirty="0"/>
              <a:t>, </a:t>
            </a:r>
            <a:r>
              <a:rPr lang="en-GB" dirty="0" err="1"/>
              <a:t>Njegovuđa</a:t>
            </a:r>
            <a:r>
              <a:rPr lang="en-GB" dirty="0"/>
              <a:t> II;</a:t>
            </a:r>
          </a:p>
          <a:p>
            <a:r>
              <a:rPr lang="en-GB" dirty="0"/>
              <a:t>2. </a:t>
            </a:r>
            <a:r>
              <a:rPr lang="en-GB" dirty="0" err="1"/>
              <a:t>Poslovna</a:t>
            </a:r>
            <a:r>
              <a:rPr lang="en-GB" dirty="0"/>
              <a:t> </a:t>
            </a:r>
            <a:r>
              <a:rPr lang="en-GB" dirty="0" err="1"/>
              <a:t>zona</a:t>
            </a:r>
            <a:r>
              <a:rPr lang="en-GB" dirty="0"/>
              <a:t> </a:t>
            </a:r>
            <a:r>
              <a:rPr lang="en-GB" dirty="0" err="1"/>
              <a:t>Vruljci</a:t>
            </a:r>
            <a:r>
              <a:rPr lang="en-GB" dirty="0"/>
              <a:t>;</a:t>
            </a:r>
          </a:p>
          <a:p>
            <a:r>
              <a:rPr lang="en-GB" dirty="0"/>
              <a:t>3. </a:t>
            </a:r>
            <a:r>
              <a:rPr lang="en-GB" dirty="0" err="1"/>
              <a:t>Žabljak</a:t>
            </a:r>
            <a:r>
              <a:rPr lang="en-GB" dirty="0"/>
              <a:t>- </a:t>
            </a:r>
            <a:r>
              <a:rPr lang="en-GB" dirty="0" err="1"/>
              <a:t>radna</a:t>
            </a:r>
            <a:r>
              <a:rPr lang="en-GB" dirty="0"/>
              <a:t> </a:t>
            </a:r>
            <a:r>
              <a:rPr lang="en-GB" dirty="0" err="1"/>
              <a:t>zona</a:t>
            </a:r>
            <a:r>
              <a:rPr lang="en-GB" dirty="0"/>
              <a:t>;</a:t>
            </a:r>
          </a:p>
          <a:p>
            <a:r>
              <a:rPr lang="en-GB" dirty="0"/>
              <a:t>4. </a:t>
            </a:r>
            <a:r>
              <a:rPr lang="en-GB" dirty="0" err="1"/>
              <a:t>Servisna</a:t>
            </a:r>
            <a:r>
              <a:rPr lang="en-GB" dirty="0"/>
              <a:t> </a:t>
            </a:r>
            <a:r>
              <a:rPr lang="en-GB" dirty="0" err="1"/>
              <a:t>zona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248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Poslovne zone/</a:t>
            </a:r>
            <a:r>
              <a:rPr lang="en-GB" dirty="0" err="1"/>
              <a:t>industrijske</a:t>
            </a:r>
            <a:r>
              <a:rPr lang="en-GB" dirty="0"/>
              <a:t> </a:t>
            </a:r>
            <a:r>
              <a:rPr lang="en-GB" dirty="0" err="1"/>
              <a:t>lokacije</a:t>
            </a:r>
            <a:r>
              <a:rPr lang="en-GB" dirty="0"/>
              <a:t>  u </a:t>
            </a:r>
            <a:r>
              <a:rPr lang="en-GB" dirty="0" err="1"/>
              <a:t>Žabljaku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U </a:t>
            </a:r>
            <a:r>
              <a:rPr lang="en-GB" dirty="0" err="1"/>
              <a:t>okviru</a:t>
            </a:r>
            <a:r>
              <a:rPr lang="en-GB" dirty="0"/>
              <a:t> </a:t>
            </a:r>
            <a:r>
              <a:rPr lang="en-GB" dirty="0" err="1"/>
              <a:t>ovih</a:t>
            </a:r>
            <a:r>
              <a:rPr lang="en-GB" dirty="0"/>
              <a:t> </a:t>
            </a:r>
            <a:r>
              <a:rPr lang="en-GB" dirty="0" err="1"/>
              <a:t>zona</a:t>
            </a:r>
            <a:r>
              <a:rPr lang="en-GB" dirty="0"/>
              <a:t>, </a:t>
            </a:r>
            <a:r>
              <a:rPr lang="en-GB" dirty="0" err="1"/>
              <a:t>raspoložive</a:t>
            </a:r>
            <a:r>
              <a:rPr lang="en-GB" dirty="0"/>
              <a:t> </a:t>
            </a:r>
            <a:r>
              <a:rPr lang="en-GB" dirty="0" err="1"/>
              <a:t>poslovne</a:t>
            </a:r>
            <a:r>
              <a:rPr lang="en-GB" dirty="0"/>
              <a:t>/</a:t>
            </a:r>
            <a:r>
              <a:rPr lang="en-GB" dirty="0" err="1"/>
              <a:t>industrijske</a:t>
            </a:r>
            <a:r>
              <a:rPr lang="en-GB" dirty="0"/>
              <a:t> </a:t>
            </a:r>
            <a:r>
              <a:rPr lang="en-GB" dirty="0" err="1"/>
              <a:t>lokacije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:</a:t>
            </a:r>
          </a:p>
          <a:p>
            <a:r>
              <a:rPr lang="en-GB" dirty="0"/>
              <a:t>1. </a:t>
            </a:r>
            <a:r>
              <a:rPr lang="en-GB" dirty="0" err="1"/>
              <a:t>Njegovuđa</a:t>
            </a:r>
            <a:r>
              <a:rPr lang="en-GB" dirty="0"/>
              <a:t> II;</a:t>
            </a:r>
          </a:p>
          <a:p>
            <a:r>
              <a:rPr lang="en-GB" dirty="0"/>
              <a:t>2. </a:t>
            </a:r>
            <a:r>
              <a:rPr lang="en-GB" dirty="0" err="1"/>
              <a:t>Žabljak</a:t>
            </a:r>
            <a:r>
              <a:rPr lang="en-GB" dirty="0"/>
              <a:t> I;</a:t>
            </a:r>
          </a:p>
          <a:p>
            <a:r>
              <a:rPr lang="en-GB" dirty="0"/>
              <a:t>3. </a:t>
            </a:r>
            <a:r>
              <a:rPr lang="en-GB" dirty="0" err="1"/>
              <a:t>Žabljak</a:t>
            </a:r>
            <a:r>
              <a:rPr lang="en-GB" dirty="0"/>
              <a:t> II;</a:t>
            </a:r>
          </a:p>
          <a:p>
            <a:r>
              <a:rPr lang="en-GB" dirty="0"/>
              <a:t>4. </a:t>
            </a:r>
            <a:r>
              <a:rPr lang="en-GB" dirty="0" err="1"/>
              <a:t>Žabljak</a:t>
            </a:r>
            <a:r>
              <a:rPr lang="en-GB" dirty="0"/>
              <a:t> III;</a:t>
            </a:r>
          </a:p>
          <a:p>
            <a:r>
              <a:rPr lang="en-GB" dirty="0"/>
              <a:t>5. </a:t>
            </a:r>
            <a:r>
              <a:rPr lang="en-GB" dirty="0" err="1"/>
              <a:t>Žabljak</a:t>
            </a:r>
            <a:r>
              <a:rPr lang="en-GB" dirty="0"/>
              <a:t> IV;</a:t>
            </a:r>
          </a:p>
          <a:p>
            <a:r>
              <a:rPr lang="en-GB" dirty="0"/>
              <a:t>6. </a:t>
            </a:r>
            <a:r>
              <a:rPr lang="en-GB" dirty="0" err="1"/>
              <a:t>Žabljak</a:t>
            </a:r>
            <a:r>
              <a:rPr lang="en-GB" dirty="0"/>
              <a:t> V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r>
              <a:rPr lang="en-GB" dirty="0"/>
              <a:t>*</a:t>
            </a:r>
            <a:r>
              <a:rPr lang="en-GB" dirty="0" err="1"/>
              <a:t>Više</a:t>
            </a:r>
            <a:r>
              <a:rPr lang="en-GB" dirty="0"/>
              <a:t> </a:t>
            </a:r>
            <a:r>
              <a:rPr lang="en-GB" dirty="0" err="1"/>
              <a:t>informacija</a:t>
            </a:r>
            <a:r>
              <a:rPr lang="en-GB" dirty="0"/>
              <a:t> o </a:t>
            </a:r>
            <a:r>
              <a:rPr lang="en-GB" dirty="0" err="1"/>
              <a:t>svim</a:t>
            </a:r>
            <a:r>
              <a:rPr lang="en-GB" dirty="0"/>
              <a:t> </a:t>
            </a:r>
            <a:r>
              <a:rPr lang="en-GB" dirty="0" err="1"/>
              <a:t>lokacijama</a:t>
            </a:r>
            <a:r>
              <a:rPr lang="en-GB" dirty="0"/>
              <a:t> </a:t>
            </a:r>
            <a:r>
              <a:rPr lang="en-GB" dirty="0" err="1"/>
              <a:t>industrijskog</a:t>
            </a:r>
            <a:r>
              <a:rPr lang="en-GB" dirty="0"/>
              <a:t> </a:t>
            </a:r>
            <a:r>
              <a:rPr lang="en-GB" dirty="0" err="1"/>
              <a:t>zemljišta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linku</a:t>
            </a:r>
            <a:r>
              <a:rPr lang="en-GB" dirty="0"/>
              <a:t>:</a:t>
            </a:r>
          </a:p>
          <a:p>
            <a:pPr marL="0" indent="0">
              <a:buNone/>
            </a:pPr>
            <a:r>
              <a:rPr lang="en-GB" dirty="0"/>
              <a:t>http://zabljak.me/docs/1572606691-Katalog%20lokacija%20ponuda%20industrijskog%20zemljista%20u%20%20Opstini%20Zabljak-Catalog%20of%20location%20offers%20of%20industrial%20land%20%20in%20the%20%20Municipality%20of%20%20Zabljak.pdf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24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GREENFIELD LOKACIJE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1.Lokacija </a:t>
            </a:r>
            <a:r>
              <a:rPr lang="en-GB" dirty="0" err="1"/>
              <a:t>bivše</a:t>
            </a:r>
            <a:r>
              <a:rPr lang="en-GB" dirty="0"/>
              <a:t> </a:t>
            </a:r>
            <a:r>
              <a:rPr lang="en-GB" dirty="0" err="1"/>
              <a:t>vojne</a:t>
            </a:r>
            <a:r>
              <a:rPr lang="en-GB" dirty="0"/>
              <a:t> </a:t>
            </a:r>
            <a:r>
              <a:rPr lang="en-GB" dirty="0" err="1"/>
              <a:t>kasarne</a:t>
            </a:r>
            <a:endParaRPr lang="en-GB" dirty="0"/>
          </a:p>
          <a:p>
            <a:r>
              <a:rPr lang="en-GB" dirty="0"/>
              <a:t>   veličina:13,502 m2</a:t>
            </a:r>
          </a:p>
          <a:p>
            <a:r>
              <a:rPr lang="en-GB" dirty="0"/>
              <a:t>   </a:t>
            </a:r>
            <a:r>
              <a:rPr lang="en-GB" dirty="0" err="1"/>
              <a:t>svojina:javna</a:t>
            </a:r>
            <a:r>
              <a:rPr lang="en-GB" dirty="0"/>
              <a:t>/</a:t>
            </a:r>
            <a:r>
              <a:rPr lang="en-GB" dirty="0" err="1"/>
              <a:t>država</a:t>
            </a:r>
            <a:r>
              <a:rPr lang="en-GB" dirty="0"/>
              <a:t> </a:t>
            </a:r>
            <a:r>
              <a:rPr lang="en-GB" dirty="0" err="1"/>
              <a:t>Crna</a:t>
            </a:r>
            <a:r>
              <a:rPr lang="en-GB" dirty="0"/>
              <a:t> Gora</a:t>
            </a:r>
          </a:p>
          <a:p>
            <a:r>
              <a:rPr lang="en-GB" dirty="0"/>
              <a:t>2. </a:t>
            </a:r>
            <a:r>
              <a:rPr lang="en-GB" dirty="0" err="1"/>
              <a:t>Lokacija</a:t>
            </a:r>
            <a:r>
              <a:rPr lang="en-GB" dirty="0"/>
              <a:t> Enigma II</a:t>
            </a:r>
          </a:p>
          <a:p>
            <a:r>
              <a:rPr lang="en-GB" dirty="0"/>
              <a:t>    </a:t>
            </a:r>
            <a:r>
              <a:rPr lang="en-GB" dirty="0" err="1"/>
              <a:t>veličina</a:t>
            </a:r>
            <a:r>
              <a:rPr lang="en-GB" dirty="0"/>
              <a:t>: 1.226m2;</a:t>
            </a:r>
          </a:p>
          <a:p>
            <a:r>
              <a:rPr lang="en-GB" dirty="0"/>
              <a:t>    </a:t>
            </a:r>
            <a:r>
              <a:rPr lang="en-GB" dirty="0" err="1"/>
              <a:t>svojina:javna</a:t>
            </a:r>
            <a:r>
              <a:rPr lang="en-GB" dirty="0"/>
              <a:t>/</a:t>
            </a:r>
            <a:r>
              <a:rPr lang="en-GB" dirty="0" err="1"/>
              <a:t>Opština</a:t>
            </a:r>
            <a:r>
              <a:rPr lang="en-GB" dirty="0"/>
              <a:t> </a:t>
            </a:r>
            <a:r>
              <a:rPr lang="en-GB" dirty="0" err="1"/>
              <a:t>Žabljak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*</a:t>
            </a:r>
            <a:r>
              <a:rPr lang="en-GB" dirty="0" err="1"/>
              <a:t>Više</a:t>
            </a:r>
            <a:r>
              <a:rPr lang="en-GB" dirty="0"/>
              <a:t> </a:t>
            </a:r>
            <a:r>
              <a:rPr lang="en-GB" dirty="0" err="1"/>
              <a:t>informacija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linku</a:t>
            </a:r>
            <a:r>
              <a:rPr lang="en-GB" dirty="0"/>
              <a:t>:</a:t>
            </a:r>
          </a:p>
          <a:p>
            <a:pPr marL="0" indent="0">
              <a:buNone/>
            </a:pPr>
            <a:r>
              <a:rPr lang="en-GB" dirty="0"/>
              <a:t>http://zabljak.me/docs/1572436994-Baza%20podataka%20%20greenfield%20lokacija-Greenfield%20location%20datebase.pdf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111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BROWNFIELD LOKACIJE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091848"/>
            <a:ext cx="9613861" cy="4371582"/>
          </a:xfrm>
        </p:spPr>
        <p:txBody>
          <a:bodyPr>
            <a:normAutofit fontScale="62500" lnSpcReduction="20000"/>
          </a:bodyPr>
          <a:lstStyle/>
          <a:p>
            <a:r>
              <a:rPr lang="en-GB" dirty="0"/>
              <a:t>1. </a:t>
            </a:r>
            <a:r>
              <a:rPr lang="en-GB" dirty="0" err="1"/>
              <a:t>Lokacija</a:t>
            </a:r>
            <a:r>
              <a:rPr lang="en-GB" dirty="0"/>
              <a:t> stare </a:t>
            </a:r>
            <a:r>
              <a:rPr lang="en-GB" dirty="0" err="1"/>
              <a:t>bolnice</a:t>
            </a:r>
            <a:endParaRPr lang="en-GB" dirty="0"/>
          </a:p>
          <a:p>
            <a:r>
              <a:rPr lang="en-GB" dirty="0"/>
              <a:t>        veličina:431m2;</a:t>
            </a:r>
          </a:p>
          <a:p>
            <a:r>
              <a:rPr lang="en-GB" dirty="0"/>
              <a:t>       </a:t>
            </a:r>
            <a:r>
              <a:rPr lang="en-GB" dirty="0" err="1"/>
              <a:t>svojina:javna</a:t>
            </a:r>
            <a:r>
              <a:rPr lang="en-GB" dirty="0"/>
              <a:t>/</a:t>
            </a:r>
            <a:r>
              <a:rPr lang="en-GB" dirty="0" err="1"/>
              <a:t>država</a:t>
            </a:r>
            <a:r>
              <a:rPr lang="en-GB" dirty="0"/>
              <a:t> </a:t>
            </a:r>
            <a:r>
              <a:rPr lang="en-GB" dirty="0" err="1"/>
              <a:t>Crna</a:t>
            </a:r>
            <a:r>
              <a:rPr lang="en-GB" dirty="0"/>
              <a:t> Gora</a:t>
            </a:r>
          </a:p>
          <a:p>
            <a:r>
              <a:rPr lang="en-GB" dirty="0">
                <a:solidFill>
                  <a:srgbClr val="FF0000"/>
                </a:solidFill>
              </a:rPr>
              <a:t>     2. </a:t>
            </a:r>
            <a:r>
              <a:rPr lang="en-GB" dirty="0" err="1">
                <a:solidFill>
                  <a:srgbClr val="FF0000"/>
                </a:solidFill>
              </a:rPr>
              <a:t>Lokacija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bivše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pilane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na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Njegovuđi</a:t>
            </a:r>
            <a:endParaRPr lang="en-GB" dirty="0">
              <a:solidFill>
                <a:srgbClr val="FF0000"/>
              </a:solidFill>
            </a:endParaRPr>
          </a:p>
          <a:p>
            <a:r>
              <a:rPr lang="en-GB" dirty="0">
                <a:solidFill>
                  <a:srgbClr val="FF0000"/>
                </a:solidFill>
              </a:rPr>
              <a:t>        veličina:76.146m2</a:t>
            </a:r>
            <a:r>
              <a:rPr lang="en-GB" dirty="0"/>
              <a:t>;</a:t>
            </a:r>
          </a:p>
          <a:p>
            <a:r>
              <a:rPr lang="en-GB" dirty="0"/>
              <a:t>        </a:t>
            </a:r>
            <a:r>
              <a:rPr lang="en-GB" dirty="0" err="1"/>
              <a:t>svojina</a:t>
            </a:r>
            <a:r>
              <a:rPr lang="en-GB" dirty="0"/>
              <a:t>: </a:t>
            </a:r>
            <a:r>
              <a:rPr lang="en-GB" dirty="0" err="1"/>
              <a:t>privatno</a:t>
            </a:r>
            <a:endParaRPr lang="en-GB" dirty="0"/>
          </a:p>
          <a:p>
            <a:r>
              <a:rPr lang="en-GB" dirty="0"/>
              <a:t>     3. </a:t>
            </a:r>
            <a:r>
              <a:rPr lang="en-GB" dirty="0" err="1"/>
              <a:t>Lokacija</a:t>
            </a:r>
            <a:r>
              <a:rPr lang="en-GB" dirty="0"/>
              <a:t> </a:t>
            </a:r>
            <a:r>
              <a:rPr lang="en-GB" dirty="0" err="1"/>
              <a:t>autobuske</a:t>
            </a:r>
            <a:r>
              <a:rPr lang="en-GB" dirty="0"/>
              <a:t> </a:t>
            </a:r>
            <a:r>
              <a:rPr lang="en-GB" dirty="0" err="1"/>
              <a:t>stanice</a:t>
            </a:r>
            <a:endParaRPr lang="en-GB" dirty="0"/>
          </a:p>
          <a:p>
            <a:r>
              <a:rPr lang="en-GB" dirty="0"/>
              <a:t>         veličina:1.480m2;</a:t>
            </a:r>
          </a:p>
          <a:p>
            <a:r>
              <a:rPr lang="en-GB" dirty="0"/>
              <a:t>         </a:t>
            </a:r>
            <a:r>
              <a:rPr lang="en-GB" dirty="0" err="1"/>
              <a:t>svojina:javna</a:t>
            </a:r>
            <a:r>
              <a:rPr lang="en-GB" dirty="0"/>
              <a:t>/</a:t>
            </a:r>
            <a:r>
              <a:rPr lang="en-GB" dirty="0" err="1"/>
              <a:t>država</a:t>
            </a:r>
            <a:r>
              <a:rPr lang="en-GB" dirty="0"/>
              <a:t> </a:t>
            </a:r>
            <a:r>
              <a:rPr lang="en-GB" dirty="0" err="1"/>
              <a:t>Crna</a:t>
            </a:r>
            <a:r>
              <a:rPr lang="en-GB" dirty="0"/>
              <a:t> Gora</a:t>
            </a:r>
          </a:p>
          <a:p>
            <a:r>
              <a:rPr lang="en-GB" dirty="0"/>
              <a:t>     4. </a:t>
            </a:r>
            <a:r>
              <a:rPr lang="en-GB" dirty="0" err="1"/>
              <a:t>Lokacija</a:t>
            </a:r>
            <a:r>
              <a:rPr lang="en-GB" dirty="0"/>
              <a:t> “</a:t>
            </a:r>
            <a:r>
              <a:rPr lang="en-GB" dirty="0" err="1"/>
              <a:t>Gorske</a:t>
            </a:r>
            <a:r>
              <a:rPr lang="en-GB" dirty="0"/>
              <a:t> </a:t>
            </a:r>
            <a:r>
              <a:rPr lang="en-GB" dirty="0" err="1"/>
              <a:t>oči</a:t>
            </a:r>
            <a:r>
              <a:rPr lang="en-GB" dirty="0"/>
              <a:t>”</a:t>
            </a:r>
          </a:p>
          <a:p>
            <a:r>
              <a:rPr lang="en-GB" dirty="0"/>
              <a:t>         veličina:9.338m2;</a:t>
            </a:r>
          </a:p>
          <a:p>
            <a:r>
              <a:rPr lang="en-GB" dirty="0"/>
              <a:t>         </a:t>
            </a:r>
            <a:r>
              <a:rPr lang="en-GB" dirty="0" err="1"/>
              <a:t>svojina:javna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*</a:t>
            </a:r>
            <a:r>
              <a:rPr lang="en-GB" dirty="0" err="1"/>
              <a:t>Više</a:t>
            </a:r>
            <a:r>
              <a:rPr lang="en-GB" dirty="0"/>
              <a:t> </a:t>
            </a:r>
            <a:r>
              <a:rPr lang="en-GB" dirty="0" err="1"/>
              <a:t>informacija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linku</a:t>
            </a:r>
            <a:r>
              <a:rPr lang="en-GB" dirty="0"/>
              <a:t>:</a:t>
            </a:r>
          </a:p>
          <a:p>
            <a:pPr marL="0" indent="0">
              <a:buNone/>
            </a:pPr>
            <a:r>
              <a:rPr lang="en-GB" dirty="0"/>
              <a:t>http://zabljak.me/docs/1573124574-Baza%20podataka%20%20brownfield%20%20lokacija-Brownfield%20location%20datebase.pdf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089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TURISTIČKI KAPACITETI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U </a:t>
            </a:r>
            <a:r>
              <a:rPr lang="en-GB" dirty="0" err="1"/>
              <a:t>Žabljaku</a:t>
            </a:r>
            <a:r>
              <a:rPr lang="en-GB" dirty="0"/>
              <a:t> </a:t>
            </a:r>
            <a:r>
              <a:rPr lang="en-GB" dirty="0" err="1"/>
              <a:t>postoji</a:t>
            </a:r>
            <a:r>
              <a:rPr lang="en-GB" dirty="0"/>
              <a:t> </a:t>
            </a:r>
            <a:r>
              <a:rPr lang="en-GB" dirty="0" err="1"/>
              <a:t>Turistička</a:t>
            </a:r>
            <a:r>
              <a:rPr lang="en-GB" dirty="0"/>
              <a:t> </a:t>
            </a:r>
            <a:r>
              <a:rPr lang="en-GB" dirty="0" err="1"/>
              <a:t>organizacija</a:t>
            </a:r>
            <a:r>
              <a:rPr lang="en-GB" dirty="0"/>
              <a:t>, </a:t>
            </a:r>
            <a:r>
              <a:rPr lang="en-GB" dirty="0" err="1"/>
              <a:t>koja</a:t>
            </a:r>
            <a:r>
              <a:rPr lang="en-GB" dirty="0"/>
              <a:t> </a:t>
            </a:r>
            <a:r>
              <a:rPr lang="en-GB" dirty="0" err="1"/>
              <a:t>predstavlja</a:t>
            </a:r>
            <a:r>
              <a:rPr lang="en-GB" dirty="0"/>
              <a:t> </a:t>
            </a:r>
            <a:r>
              <a:rPr lang="en-GB" dirty="0" err="1"/>
              <a:t>krovnu</a:t>
            </a:r>
            <a:r>
              <a:rPr lang="en-GB" dirty="0"/>
              <a:t> </a:t>
            </a:r>
            <a:r>
              <a:rPr lang="en-GB" dirty="0" err="1"/>
              <a:t>instituciju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sve</a:t>
            </a:r>
            <a:r>
              <a:rPr lang="en-GB" dirty="0"/>
              <a:t> </a:t>
            </a:r>
            <a:r>
              <a:rPr lang="en-GB" dirty="0" err="1"/>
              <a:t>lokalne</a:t>
            </a:r>
            <a:r>
              <a:rPr lang="en-GB" dirty="0"/>
              <a:t> </a:t>
            </a:r>
            <a:r>
              <a:rPr lang="en-GB" dirty="0" err="1"/>
              <a:t>aktere</a:t>
            </a:r>
            <a:r>
              <a:rPr lang="en-GB" dirty="0"/>
              <a:t>, </a:t>
            </a:r>
            <a:r>
              <a:rPr lang="en-GB" dirty="0" err="1"/>
              <a:t>koji</a:t>
            </a:r>
            <a:r>
              <a:rPr lang="en-GB" dirty="0"/>
              <a:t> se </a:t>
            </a:r>
            <a:r>
              <a:rPr lang="en-GB" dirty="0" err="1"/>
              <a:t>bave</a:t>
            </a:r>
            <a:r>
              <a:rPr lang="en-GB" dirty="0"/>
              <a:t> </a:t>
            </a:r>
            <a:r>
              <a:rPr lang="en-GB" dirty="0" err="1"/>
              <a:t>turizmom</a:t>
            </a:r>
            <a:r>
              <a:rPr lang="en-GB" dirty="0"/>
              <a:t>.</a:t>
            </a:r>
          </a:p>
          <a:p>
            <a:r>
              <a:rPr lang="en-GB" dirty="0"/>
              <a:t>U </a:t>
            </a:r>
            <a:r>
              <a:rPr lang="en-GB" dirty="0" err="1"/>
              <a:t>pogledu</a:t>
            </a:r>
            <a:r>
              <a:rPr lang="en-GB" dirty="0"/>
              <a:t> </a:t>
            </a:r>
            <a:r>
              <a:rPr lang="en-GB" dirty="0" err="1"/>
              <a:t>turističkih</a:t>
            </a:r>
            <a:r>
              <a:rPr lang="en-GB" dirty="0"/>
              <a:t> </a:t>
            </a:r>
            <a:r>
              <a:rPr lang="en-GB" dirty="0" err="1"/>
              <a:t>kapaciteta</a:t>
            </a:r>
            <a:r>
              <a:rPr lang="en-GB" dirty="0"/>
              <a:t>, </a:t>
            </a:r>
            <a:r>
              <a:rPr lang="en-GB" dirty="0" err="1"/>
              <a:t>Žabljak</a:t>
            </a:r>
            <a:r>
              <a:rPr lang="en-GB" dirty="0"/>
              <a:t> </a:t>
            </a:r>
            <a:r>
              <a:rPr lang="en-GB" dirty="0" err="1"/>
              <a:t>raspolaže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:</a:t>
            </a:r>
          </a:p>
          <a:p>
            <a:r>
              <a:rPr lang="en-GB" dirty="0"/>
              <a:t>	11 </a:t>
            </a:r>
            <a:r>
              <a:rPr lang="en-GB" dirty="0" err="1"/>
              <a:t>hotela</a:t>
            </a:r>
            <a:r>
              <a:rPr lang="en-GB" dirty="0"/>
              <a:t>;</a:t>
            </a:r>
          </a:p>
          <a:p>
            <a:r>
              <a:rPr lang="en-GB" dirty="0"/>
              <a:t>	1 </a:t>
            </a:r>
            <a:r>
              <a:rPr lang="en-GB" dirty="0" err="1"/>
              <a:t>pansionom</a:t>
            </a:r>
            <a:r>
              <a:rPr lang="en-GB" dirty="0"/>
              <a:t>;</a:t>
            </a:r>
          </a:p>
          <a:p>
            <a:r>
              <a:rPr lang="en-GB" dirty="0"/>
              <a:t>	156 soba u </a:t>
            </a:r>
            <a:r>
              <a:rPr lang="en-GB" dirty="0" err="1"/>
              <a:t>hotelima</a:t>
            </a:r>
            <a:r>
              <a:rPr lang="en-GB" dirty="0"/>
              <a:t>;</a:t>
            </a:r>
          </a:p>
          <a:p>
            <a:r>
              <a:rPr lang="en-GB" dirty="0"/>
              <a:t>         504 </a:t>
            </a:r>
            <a:r>
              <a:rPr lang="en-GB" dirty="0" err="1"/>
              <a:t>kreveta</a:t>
            </a:r>
            <a:r>
              <a:rPr lang="en-GB" dirty="0"/>
              <a:t> u </a:t>
            </a:r>
            <a:r>
              <a:rPr lang="en-GB" dirty="0" err="1"/>
              <a:t>hotelima</a:t>
            </a:r>
            <a:r>
              <a:rPr lang="en-GB" dirty="0"/>
              <a:t>;</a:t>
            </a:r>
          </a:p>
          <a:p>
            <a:r>
              <a:rPr lang="en-GB" dirty="0"/>
              <a:t>	73 </a:t>
            </a:r>
            <a:r>
              <a:rPr lang="en-GB" dirty="0" err="1"/>
              <a:t>apartmana</a:t>
            </a:r>
            <a:r>
              <a:rPr lang="en-GB" dirty="0"/>
              <a:t> u </a:t>
            </a:r>
            <a:r>
              <a:rPr lang="en-GB" dirty="0" err="1"/>
              <a:t>hotelima</a:t>
            </a:r>
            <a:r>
              <a:rPr lang="en-GB" dirty="0"/>
              <a:t>;</a:t>
            </a:r>
          </a:p>
          <a:p>
            <a:r>
              <a:rPr lang="en-GB" dirty="0"/>
              <a:t>	361 </a:t>
            </a:r>
            <a:r>
              <a:rPr lang="en-GB" dirty="0" err="1"/>
              <a:t>privatnih</a:t>
            </a:r>
            <a:r>
              <a:rPr lang="en-GB" dirty="0"/>
              <a:t> </a:t>
            </a:r>
            <a:r>
              <a:rPr lang="en-GB" dirty="0" err="1"/>
              <a:t>apartmana</a:t>
            </a:r>
            <a:r>
              <a:rPr lang="en-GB" dirty="0"/>
              <a:t>;</a:t>
            </a:r>
          </a:p>
          <a:p>
            <a:r>
              <a:rPr lang="en-GB" dirty="0"/>
              <a:t>	2301 </a:t>
            </a:r>
            <a:r>
              <a:rPr lang="en-GB" dirty="0" err="1"/>
              <a:t>kreveta</a:t>
            </a:r>
            <a:r>
              <a:rPr lang="en-GB" dirty="0"/>
              <a:t> u </a:t>
            </a:r>
            <a:r>
              <a:rPr lang="en-GB" dirty="0" err="1"/>
              <a:t>privatnom</a:t>
            </a:r>
            <a:r>
              <a:rPr lang="en-GB" dirty="0"/>
              <a:t> </a:t>
            </a:r>
            <a:r>
              <a:rPr lang="en-GB" dirty="0" err="1"/>
              <a:t>smještaju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116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TURISTIČKE ZONE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104374"/>
            <a:ext cx="9613861" cy="4409160"/>
          </a:xfrm>
        </p:spPr>
        <p:txBody>
          <a:bodyPr>
            <a:normAutofit fontScale="47500" lnSpcReduction="20000"/>
          </a:bodyPr>
          <a:lstStyle/>
          <a:p>
            <a:r>
              <a:rPr lang="en-GB" dirty="0" err="1"/>
              <a:t>Turistički</a:t>
            </a:r>
            <a:r>
              <a:rPr lang="en-GB" dirty="0"/>
              <a:t> </a:t>
            </a:r>
            <a:r>
              <a:rPr lang="en-GB" dirty="0" err="1"/>
              <a:t>centar</a:t>
            </a:r>
            <a:r>
              <a:rPr lang="en-GB" dirty="0"/>
              <a:t> </a:t>
            </a:r>
            <a:r>
              <a:rPr lang="en-GB" dirty="0" err="1"/>
              <a:t>Žabljak</a:t>
            </a:r>
            <a:r>
              <a:rPr lang="en-GB" dirty="0"/>
              <a:t>;</a:t>
            </a:r>
          </a:p>
          <a:p>
            <a:r>
              <a:rPr lang="en-GB" dirty="0" err="1"/>
              <a:t>Razvojne</a:t>
            </a:r>
            <a:r>
              <a:rPr lang="en-GB" dirty="0"/>
              <a:t> </a:t>
            </a:r>
            <a:r>
              <a:rPr lang="en-GB" dirty="0" err="1"/>
              <a:t>turističke</a:t>
            </a:r>
            <a:r>
              <a:rPr lang="en-GB" dirty="0"/>
              <a:t> zone:</a:t>
            </a:r>
          </a:p>
          <a:p>
            <a:r>
              <a:rPr lang="en-GB" dirty="0"/>
              <a:t>-    </a:t>
            </a:r>
            <a:r>
              <a:rPr lang="en-GB" dirty="0" err="1"/>
              <a:t>Virak-Motički</a:t>
            </a:r>
            <a:r>
              <a:rPr lang="en-GB" dirty="0"/>
              <a:t> </a:t>
            </a:r>
            <a:r>
              <a:rPr lang="en-GB" dirty="0" err="1"/>
              <a:t>Gaj</a:t>
            </a:r>
            <a:r>
              <a:rPr lang="en-GB" dirty="0"/>
              <a:t>;</a:t>
            </a:r>
          </a:p>
          <a:p>
            <a:r>
              <a:rPr lang="en-GB" dirty="0"/>
              <a:t>-    </a:t>
            </a:r>
            <a:r>
              <a:rPr lang="en-GB" dirty="0" err="1"/>
              <a:t>Borje</a:t>
            </a:r>
            <a:r>
              <a:rPr lang="en-GB" dirty="0"/>
              <a:t>- </a:t>
            </a:r>
            <a:r>
              <a:rPr lang="en-GB" dirty="0" err="1"/>
              <a:t>Tepačko</a:t>
            </a:r>
            <a:r>
              <a:rPr lang="en-GB" dirty="0"/>
              <a:t> </a:t>
            </a:r>
            <a:r>
              <a:rPr lang="en-GB" dirty="0" err="1"/>
              <a:t>Polje</a:t>
            </a:r>
            <a:r>
              <a:rPr lang="en-GB" dirty="0"/>
              <a:t>;</a:t>
            </a:r>
          </a:p>
          <a:p>
            <a:r>
              <a:rPr lang="en-GB" dirty="0"/>
              <a:t>-    </a:t>
            </a:r>
            <a:r>
              <a:rPr lang="en-GB" dirty="0" err="1"/>
              <a:t>Vrela</a:t>
            </a:r>
            <a:r>
              <a:rPr lang="en-GB" dirty="0"/>
              <a:t>;</a:t>
            </a:r>
          </a:p>
          <a:p>
            <a:r>
              <a:rPr lang="en-GB" dirty="0"/>
              <a:t>-    </a:t>
            </a:r>
            <a:r>
              <a:rPr lang="en-GB" dirty="0" err="1"/>
              <a:t>Njegovuđa</a:t>
            </a:r>
            <a:r>
              <a:rPr lang="en-GB" dirty="0"/>
              <a:t>;</a:t>
            </a:r>
          </a:p>
          <a:p>
            <a:r>
              <a:rPr lang="en-GB" dirty="0"/>
              <a:t>-    </a:t>
            </a:r>
            <a:r>
              <a:rPr lang="en-GB" dirty="0" err="1"/>
              <a:t>Uskoci</a:t>
            </a:r>
            <a:r>
              <a:rPr lang="en-GB" dirty="0"/>
              <a:t>, </a:t>
            </a:r>
            <a:r>
              <a:rPr lang="en-GB" dirty="0" err="1"/>
              <a:t>Čardak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Poljane</a:t>
            </a:r>
            <a:r>
              <a:rPr lang="en-GB" dirty="0"/>
              <a:t>;</a:t>
            </a:r>
          </a:p>
          <a:p>
            <a:r>
              <a:rPr lang="en-GB" dirty="0"/>
              <a:t>-    </a:t>
            </a:r>
            <a:r>
              <a:rPr lang="en-GB" dirty="0" err="1"/>
              <a:t>Pašina</a:t>
            </a:r>
            <a:r>
              <a:rPr lang="en-GB" dirty="0"/>
              <a:t> </a:t>
            </a:r>
            <a:r>
              <a:rPr lang="en-GB" dirty="0" err="1"/>
              <a:t>Voda</a:t>
            </a:r>
            <a:endParaRPr lang="en-GB" dirty="0"/>
          </a:p>
          <a:p>
            <a:r>
              <a:rPr lang="en-GB" dirty="0" err="1"/>
              <a:t>Manje</a:t>
            </a:r>
            <a:r>
              <a:rPr lang="en-GB" dirty="0"/>
              <a:t> </a:t>
            </a:r>
            <a:r>
              <a:rPr lang="en-GB" dirty="0" err="1"/>
              <a:t>turističke</a:t>
            </a:r>
            <a:r>
              <a:rPr lang="en-GB" dirty="0"/>
              <a:t> zone:</a:t>
            </a:r>
          </a:p>
          <a:p>
            <a:r>
              <a:rPr lang="en-GB" dirty="0"/>
              <a:t>-    </a:t>
            </a:r>
            <a:r>
              <a:rPr lang="en-GB" dirty="0" err="1"/>
              <a:t>Podgora</a:t>
            </a:r>
            <a:r>
              <a:rPr lang="en-GB" dirty="0"/>
              <a:t>;</a:t>
            </a:r>
          </a:p>
          <a:p>
            <a:r>
              <a:rPr lang="en-GB" dirty="0"/>
              <a:t>-    </a:t>
            </a:r>
            <a:r>
              <a:rPr lang="en-GB" dirty="0" err="1"/>
              <a:t>Tepca</a:t>
            </a:r>
            <a:r>
              <a:rPr lang="en-GB" dirty="0"/>
              <a:t>- </a:t>
            </a:r>
            <a:r>
              <a:rPr lang="en-GB" dirty="0" err="1"/>
              <a:t>Begovo</a:t>
            </a:r>
            <a:r>
              <a:rPr lang="en-GB" dirty="0"/>
              <a:t> </a:t>
            </a:r>
            <a:r>
              <a:rPr lang="en-GB" dirty="0" err="1"/>
              <a:t>Polje</a:t>
            </a:r>
            <a:r>
              <a:rPr lang="en-GB" dirty="0"/>
              <a:t>;</a:t>
            </a:r>
          </a:p>
          <a:p>
            <a:r>
              <a:rPr lang="en-GB" dirty="0"/>
              <a:t>-    </a:t>
            </a:r>
            <a:r>
              <a:rPr lang="en-GB" dirty="0" err="1"/>
              <a:t>Turistička</a:t>
            </a:r>
            <a:r>
              <a:rPr lang="en-GB" dirty="0"/>
              <a:t> </a:t>
            </a:r>
            <a:r>
              <a:rPr lang="en-GB" dirty="0" err="1"/>
              <a:t>naselja</a:t>
            </a:r>
            <a:endParaRPr lang="en-GB" dirty="0"/>
          </a:p>
          <a:p>
            <a:r>
              <a:rPr lang="en-GB" dirty="0" err="1"/>
              <a:t>Turistički</a:t>
            </a:r>
            <a:r>
              <a:rPr lang="en-GB" dirty="0"/>
              <a:t> </a:t>
            </a:r>
            <a:r>
              <a:rPr lang="en-GB" dirty="0" err="1"/>
              <a:t>punktovi</a:t>
            </a:r>
            <a:r>
              <a:rPr lang="en-GB" dirty="0"/>
              <a:t>:</a:t>
            </a:r>
          </a:p>
          <a:p>
            <a:r>
              <a:rPr lang="en-GB" dirty="0"/>
              <a:t>-    </a:t>
            </a:r>
            <a:r>
              <a:rPr lang="en-GB" dirty="0" err="1"/>
              <a:t>Rasova</a:t>
            </a:r>
            <a:r>
              <a:rPr lang="en-GB" dirty="0"/>
              <a:t>- </a:t>
            </a:r>
            <a:r>
              <a:rPr lang="en-GB" dirty="0" err="1"/>
              <a:t>Budečevica</a:t>
            </a:r>
            <a:r>
              <a:rPr lang="en-GB" dirty="0"/>
              <a:t>;</a:t>
            </a:r>
          </a:p>
          <a:p>
            <a:r>
              <a:rPr lang="en-GB" dirty="0"/>
              <a:t>-    </a:t>
            </a:r>
            <a:r>
              <a:rPr lang="en-GB" dirty="0" err="1"/>
              <a:t>Novakovići</a:t>
            </a:r>
            <a:endParaRPr lang="en-GB" dirty="0"/>
          </a:p>
          <a:p>
            <a:r>
              <a:rPr lang="en-GB" dirty="0" err="1"/>
              <a:t>Planinska</a:t>
            </a:r>
            <a:r>
              <a:rPr lang="en-GB" dirty="0"/>
              <a:t> </a:t>
            </a:r>
            <a:r>
              <a:rPr lang="en-GB" dirty="0" err="1"/>
              <a:t>turistička</a:t>
            </a:r>
            <a:r>
              <a:rPr lang="en-GB" dirty="0"/>
              <a:t> </a:t>
            </a:r>
            <a:r>
              <a:rPr lang="en-GB" dirty="0" err="1"/>
              <a:t>zona</a:t>
            </a:r>
            <a:r>
              <a:rPr lang="en-GB" dirty="0"/>
              <a:t> </a:t>
            </a:r>
            <a:r>
              <a:rPr lang="en-GB" dirty="0" err="1"/>
              <a:t>Durmitor</a:t>
            </a:r>
            <a:r>
              <a:rPr lang="en-GB" dirty="0"/>
              <a:t>;</a:t>
            </a:r>
          </a:p>
          <a:p>
            <a:r>
              <a:rPr lang="en-GB" dirty="0" err="1"/>
              <a:t>Planinska</a:t>
            </a:r>
            <a:r>
              <a:rPr lang="en-GB" dirty="0"/>
              <a:t> </a:t>
            </a:r>
            <a:r>
              <a:rPr lang="en-GB" dirty="0" err="1"/>
              <a:t>turistička</a:t>
            </a:r>
            <a:r>
              <a:rPr lang="en-GB" dirty="0"/>
              <a:t>  </a:t>
            </a:r>
            <a:r>
              <a:rPr lang="en-GB" dirty="0" err="1"/>
              <a:t>zona</a:t>
            </a:r>
            <a:r>
              <a:rPr lang="en-GB" dirty="0"/>
              <a:t> </a:t>
            </a:r>
            <a:r>
              <a:rPr lang="en-GB" dirty="0" err="1"/>
              <a:t>Sinjajevina</a:t>
            </a:r>
            <a:r>
              <a:rPr lang="en-GB" dirty="0"/>
              <a:t>;</a:t>
            </a:r>
          </a:p>
          <a:p>
            <a:r>
              <a:rPr lang="en-GB" dirty="0"/>
              <a:t>Tara </a:t>
            </a:r>
            <a:r>
              <a:rPr lang="en-GB" dirty="0" err="1"/>
              <a:t>kanjon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763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SAOBRAĆAJNA KOMUNIKACIJA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326974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GB" dirty="0" err="1"/>
              <a:t>Veoma</a:t>
            </a:r>
            <a:r>
              <a:rPr lang="en-GB" dirty="0"/>
              <a:t> je  </a:t>
            </a:r>
            <a:r>
              <a:rPr lang="en-GB" dirty="0" err="1"/>
              <a:t>jednostavno</a:t>
            </a:r>
            <a:r>
              <a:rPr lang="en-GB" dirty="0"/>
              <a:t> </a:t>
            </a:r>
            <a:r>
              <a:rPr lang="en-GB" dirty="0" err="1"/>
              <a:t>doći</a:t>
            </a:r>
            <a:r>
              <a:rPr lang="en-GB" dirty="0"/>
              <a:t> do </a:t>
            </a:r>
            <a:r>
              <a:rPr lang="en-GB" dirty="0" err="1"/>
              <a:t>Žabljaka</a:t>
            </a:r>
            <a:r>
              <a:rPr lang="en-GB" dirty="0"/>
              <a:t>. 2010, </a:t>
            </a:r>
            <a:r>
              <a:rPr lang="en-GB" dirty="0" err="1"/>
              <a:t>otvoren</a:t>
            </a:r>
            <a:r>
              <a:rPr lang="en-GB" dirty="0"/>
              <a:t> je put </a:t>
            </a:r>
            <a:r>
              <a:rPr lang="en-GB" dirty="0" err="1"/>
              <a:t>Risan</a:t>
            </a:r>
            <a:r>
              <a:rPr lang="en-GB" dirty="0"/>
              <a:t>- </a:t>
            </a:r>
            <a:r>
              <a:rPr lang="en-GB" dirty="0" err="1"/>
              <a:t>Zabljak</a:t>
            </a:r>
            <a:r>
              <a:rPr lang="en-GB" dirty="0"/>
              <a:t> I </a:t>
            </a:r>
            <a:r>
              <a:rPr lang="en-GB" dirty="0" err="1"/>
              <a:t>tako</a:t>
            </a:r>
            <a:r>
              <a:rPr lang="en-GB" dirty="0"/>
              <a:t> je </a:t>
            </a:r>
            <a:r>
              <a:rPr lang="en-GB" dirty="0" err="1"/>
              <a:t>skraćen</a:t>
            </a:r>
            <a:r>
              <a:rPr lang="en-GB" dirty="0"/>
              <a:t> put </a:t>
            </a:r>
            <a:r>
              <a:rPr lang="en-GB" dirty="0" err="1"/>
              <a:t>između</a:t>
            </a:r>
            <a:r>
              <a:rPr lang="en-GB" dirty="0"/>
              <a:t> </a:t>
            </a:r>
            <a:r>
              <a:rPr lang="en-GB" dirty="0" err="1"/>
              <a:t>zapada</a:t>
            </a:r>
            <a:r>
              <a:rPr lang="en-GB" dirty="0"/>
              <a:t> I </a:t>
            </a:r>
            <a:r>
              <a:rPr lang="en-GB" dirty="0" err="1"/>
              <a:t>juga</a:t>
            </a:r>
            <a:r>
              <a:rPr lang="en-GB" dirty="0"/>
              <a:t>, I sad se </a:t>
            </a:r>
            <a:r>
              <a:rPr lang="en-GB" dirty="0" err="1"/>
              <a:t>može</a:t>
            </a:r>
            <a:r>
              <a:rPr lang="en-GB" dirty="0"/>
              <a:t> od </a:t>
            </a:r>
            <a:r>
              <a:rPr lang="en-GB" dirty="0" err="1"/>
              <a:t>Žabljaka</a:t>
            </a:r>
            <a:r>
              <a:rPr lang="en-GB" dirty="0"/>
              <a:t> do </a:t>
            </a:r>
            <a:r>
              <a:rPr lang="en-GB" dirty="0" err="1"/>
              <a:t>primorja</a:t>
            </a:r>
            <a:r>
              <a:rPr lang="en-GB" dirty="0"/>
              <a:t> </a:t>
            </a:r>
            <a:r>
              <a:rPr lang="en-GB" dirty="0" err="1"/>
              <a:t>stići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2-2.30 </a:t>
            </a:r>
            <a:r>
              <a:rPr lang="en-GB" dirty="0" err="1"/>
              <a:t>sata</a:t>
            </a:r>
            <a:r>
              <a:rPr lang="en-GB" dirty="0"/>
              <a:t>.</a:t>
            </a:r>
          </a:p>
          <a:p>
            <a:pPr algn="just"/>
            <a:r>
              <a:rPr lang="en-GB" dirty="0" err="1"/>
              <a:t>Glavni</a:t>
            </a:r>
            <a:r>
              <a:rPr lang="en-GB" dirty="0"/>
              <a:t> grad, </a:t>
            </a:r>
            <a:r>
              <a:rPr lang="en-GB" dirty="0" err="1"/>
              <a:t>Podgorica</a:t>
            </a:r>
            <a:r>
              <a:rPr lang="en-GB" dirty="0"/>
              <a:t>, je  </a:t>
            </a:r>
            <a:r>
              <a:rPr lang="en-GB" dirty="0" err="1"/>
              <a:t>oko</a:t>
            </a:r>
            <a:r>
              <a:rPr lang="en-GB" dirty="0"/>
              <a:t> 2 </a:t>
            </a:r>
            <a:r>
              <a:rPr lang="en-GB" dirty="0" err="1"/>
              <a:t>sata</a:t>
            </a:r>
            <a:r>
              <a:rPr lang="en-GB" dirty="0"/>
              <a:t> </a:t>
            </a:r>
            <a:r>
              <a:rPr lang="en-GB" dirty="0" err="1"/>
              <a:t>vožnje</a:t>
            </a:r>
            <a:r>
              <a:rPr lang="en-GB" dirty="0"/>
              <a:t> od </a:t>
            </a:r>
            <a:r>
              <a:rPr lang="en-GB" dirty="0" err="1"/>
              <a:t>Žabljaka</a:t>
            </a:r>
            <a:r>
              <a:rPr lang="en-GB" dirty="0"/>
              <a:t>(120 km). </a:t>
            </a:r>
            <a:r>
              <a:rPr lang="en-GB" dirty="0" err="1"/>
              <a:t>Razdaljina</a:t>
            </a:r>
            <a:r>
              <a:rPr lang="en-GB" dirty="0"/>
              <a:t> od </a:t>
            </a:r>
            <a:r>
              <a:rPr lang="en-GB" dirty="0" err="1"/>
              <a:t>drugih</a:t>
            </a:r>
            <a:r>
              <a:rPr lang="en-GB" dirty="0"/>
              <a:t> </a:t>
            </a:r>
            <a:r>
              <a:rPr lang="en-GB" dirty="0" err="1"/>
              <a:t>regionalnih</a:t>
            </a:r>
            <a:r>
              <a:rPr lang="en-GB" dirty="0"/>
              <a:t> </a:t>
            </a:r>
            <a:r>
              <a:rPr lang="en-GB" dirty="0" err="1"/>
              <a:t>centara</a:t>
            </a:r>
            <a:r>
              <a:rPr lang="en-GB" dirty="0"/>
              <a:t>: Beograd-400km; Sarajevo-167km; Zagreb-535km;Tirana-270km; Skoplje-337km;Ljubljana-674km,</a:t>
            </a:r>
          </a:p>
          <a:p>
            <a:pPr algn="just"/>
            <a:r>
              <a:rPr lang="en-GB" dirty="0" err="1"/>
              <a:t>Najbliža</a:t>
            </a:r>
            <a:r>
              <a:rPr lang="en-GB" dirty="0"/>
              <a:t> </a:t>
            </a:r>
            <a:r>
              <a:rPr lang="en-GB" dirty="0" err="1"/>
              <a:t>luka</a:t>
            </a:r>
            <a:r>
              <a:rPr lang="en-GB" dirty="0"/>
              <a:t> je is Bar(</a:t>
            </a:r>
            <a:r>
              <a:rPr lang="en-GB" dirty="0" err="1"/>
              <a:t>Crna</a:t>
            </a:r>
            <a:r>
              <a:rPr lang="en-GB" dirty="0"/>
              <a:t> Gora)-197km. </a:t>
            </a:r>
            <a:r>
              <a:rPr lang="en-GB" dirty="0" err="1"/>
              <a:t>Moguće</a:t>
            </a:r>
            <a:r>
              <a:rPr lang="en-GB" dirty="0"/>
              <a:t> je </a:t>
            </a:r>
            <a:r>
              <a:rPr lang="en-GB" dirty="0" err="1"/>
              <a:t>putovati</a:t>
            </a:r>
            <a:r>
              <a:rPr lang="en-GB" dirty="0"/>
              <a:t> od Bara do </a:t>
            </a:r>
            <a:r>
              <a:rPr lang="en-GB" dirty="0" err="1"/>
              <a:t>Mojkovca</a:t>
            </a:r>
            <a:r>
              <a:rPr lang="en-GB" dirty="0"/>
              <a:t> </a:t>
            </a:r>
            <a:r>
              <a:rPr lang="en-GB" dirty="0" err="1"/>
              <a:t>vozom</a:t>
            </a:r>
            <a:r>
              <a:rPr lang="en-GB" dirty="0"/>
              <a:t>, a </a:t>
            </a:r>
            <a:r>
              <a:rPr lang="en-GB" dirty="0" err="1"/>
              <a:t>onda</a:t>
            </a:r>
            <a:r>
              <a:rPr lang="en-GB" dirty="0"/>
              <a:t> </a:t>
            </a:r>
            <a:r>
              <a:rPr lang="en-GB" dirty="0" err="1"/>
              <a:t>autobusom</a:t>
            </a:r>
            <a:r>
              <a:rPr lang="en-GB" dirty="0"/>
              <a:t> do </a:t>
            </a:r>
            <a:r>
              <a:rPr lang="en-GB" dirty="0" err="1"/>
              <a:t>Žabljaka</a:t>
            </a:r>
            <a:r>
              <a:rPr lang="en-GB" dirty="0"/>
              <a:t>. </a:t>
            </a:r>
            <a:r>
              <a:rPr lang="en-GB" dirty="0" err="1"/>
              <a:t>Dakle</a:t>
            </a:r>
            <a:r>
              <a:rPr lang="en-GB" dirty="0"/>
              <a:t>, </a:t>
            </a:r>
            <a:r>
              <a:rPr lang="en-GB" dirty="0" err="1"/>
              <a:t>najbliža</a:t>
            </a:r>
            <a:r>
              <a:rPr lang="en-GB" dirty="0"/>
              <a:t> </a:t>
            </a:r>
            <a:r>
              <a:rPr lang="en-GB" dirty="0" err="1"/>
              <a:t>željeznička</a:t>
            </a:r>
            <a:r>
              <a:rPr lang="en-GB" dirty="0"/>
              <a:t> </a:t>
            </a:r>
            <a:r>
              <a:rPr lang="en-GB" dirty="0" err="1"/>
              <a:t>stanica</a:t>
            </a:r>
            <a:r>
              <a:rPr lang="en-GB" dirty="0"/>
              <a:t> je u </a:t>
            </a:r>
            <a:r>
              <a:rPr lang="en-GB" dirty="0" err="1"/>
              <a:t>Mojkovcu</a:t>
            </a:r>
            <a:r>
              <a:rPr lang="en-GB" dirty="0"/>
              <a:t>, 69 km od </a:t>
            </a:r>
            <a:r>
              <a:rPr lang="en-GB" dirty="0" err="1"/>
              <a:t>Zabljaka</a:t>
            </a:r>
            <a:r>
              <a:rPr lang="en-GB" dirty="0"/>
              <a:t>.</a:t>
            </a:r>
          </a:p>
          <a:p>
            <a:pPr algn="just"/>
            <a:r>
              <a:rPr lang="en-GB" dirty="0" err="1"/>
              <a:t>Najbliži</a:t>
            </a:r>
            <a:r>
              <a:rPr lang="en-GB" dirty="0"/>
              <a:t> </a:t>
            </a:r>
            <a:r>
              <a:rPr lang="en-GB" dirty="0" err="1"/>
              <a:t>aerodromi:Podgorica</a:t>
            </a:r>
            <a:r>
              <a:rPr lang="en-GB" dirty="0"/>
              <a:t>(120km), </a:t>
            </a:r>
            <a:r>
              <a:rPr lang="en-GB" dirty="0" err="1"/>
              <a:t>Tivat</a:t>
            </a:r>
            <a:r>
              <a:rPr lang="en-GB" dirty="0"/>
              <a:t>(250km), Dubrovnik(260km).</a:t>
            </a:r>
          </a:p>
          <a:p>
            <a:pPr algn="just"/>
            <a:r>
              <a:rPr lang="en-GB" dirty="0" err="1"/>
              <a:t>Granični</a:t>
            </a:r>
            <a:r>
              <a:rPr lang="en-GB" dirty="0"/>
              <a:t> </a:t>
            </a:r>
            <a:r>
              <a:rPr lang="en-GB" dirty="0" err="1"/>
              <a:t>prelazi</a:t>
            </a:r>
            <a:endParaRPr lang="en-GB" dirty="0"/>
          </a:p>
          <a:p>
            <a:pPr algn="just"/>
            <a:r>
              <a:rPr lang="en-GB" dirty="0" err="1"/>
              <a:t>Ako</a:t>
            </a:r>
            <a:r>
              <a:rPr lang="en-GB" dirty="0"/>
              <a:t> se </a:t>
            </a:r>
            <a:r>
              <a:rPr lang="en-GB" dirty="0" err="1"/>
              <a:t>dolazi</a:t>
            </a:r>
            <a:r>
              <a:rPr lang="en-GB" dirty="0"/>
              <a:t> </a:t>
            </a:r>
            <a:r>
              <a:rPr lang="en-GB" dirty="0" err="1"/>
              <a:t>iz</a:t>
            </a:r>
            <a:r>
              <a:rPr lang="en-GB" dirty="0"/>
              <a:t> </a:t>
            </a:r>
            <a:r>
              <a:rPr lang="en-GB" dirty="0" err="1"/>
              <a:t>Srbije</a:t>
            </a:r>
            <a:r>
              <a:rPr lang="en-GB" dirty="0"/>
              <a:t>, </a:t>
            </a:r>
            <a:r>
              <a:rPr lang="en-GB" dirty="0" err="1"/>
              <a:t>može</a:t>
            </a:r>
            <a:r>
              <a:rPr lang="en-GB" dirty="0"/>
              <a:t> se </a:t>
            </a:r>
            <a:r>
              <a:rPr lang="en-GB" dirty="0" err="1"/>
              <a:t>preći</a:t>
            </a:r>
            <a:r>
              <a:rPr lang="en-GB" dirty="0"/>
              <a:t> </a:t>
            </a:r>
            <a:r>
              <a:rPr lang="en-GB" dirty="0" err="1"/>
              <a:t>granica</a:t>
            </a:r>
            <a:r>
              <a:rPr lang="en-GB" dirty="0"/>
              <a:t> u </a:t>
            </a:r>
            <a:r>
              <a:rPr lang="en-GB" dirty="0" err="1"/>
              <a:t>Prijepolju</a:t>
            </a:r>
            <a:r>
              <a:rPr lang="en-GB" dirty="0"/>
              <a:t>, pa </a:t>
            </a:r>
            <a:r>
              <a:rPr lang="en-GB" dirty="0" err="1"/>
              <a:t>preko</a:t>
            </a:r>
            <a:r>
              <a:rPr lang="en-GB" dirty="0"/>
              <a:t> </a:t>
            </a:r>
            <a:r>
              <a:rPr lang="en-GB" dirty="0" err="1"/>
              <a:t>Pljevalja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dolazi</a:t>
            </a:r>
            <a:r>
              <a:rPr lang="en-GB" dirty="0"/>
              <a:t> se do </a:t>
            </a:r>
            <a:r>
              <a:rPr lang="en-GB" dirty="0" err="1"/>
              <a:t>Žabljaka</a:t>
            </a:r>
            <a:r>
              <a:rPr lang="en-GB" dirty="0"/>
              <a:t>(od </a:t>
            </a:r>
            <a:r>
              <a:rPr lang="en-GB" dirty="0" err="1"/>
              <a:t>graničnog</a:t>
            </a:r>
            <a:r>
              <a:rPr lang="en-GB" dirty="0"/>
              <a:t> </a:t>
            </a:r>
            <a:r>
              <a:rPr lang="en-GB" dirty="0" err="1"/>
              <a:t>prelaza</a:t>
            </a:r>
            <a:r>
              <a:rPr lang="en-GB" dirty="0"/>
              <a:t> </a:t>
            </a:r>
            <a:r>
              <a:rPr lang="en-GB" dirty="0" err="1"/>
              <a:t>Jabuka</a:t>
            </a:r>
            <a:r>
              <a:rPr lang="en-GB" dirty="0"/>
              <a:t> </a:t>
            </a:r>
            <a:r>
              <a:rPr lang="en-GB" dirty="0" err="1"/>
              <a:t>razdaljina</a:t>
            </a:r>
            <a:r>
              <a:rPr lang="en-GB" dirty="0"/>
              <a:t> je 98km). </a:t>
            </a:r>
            <a:r>
              <a:rPr lang="en-GB" dirty="0" err="1"/>
              <a:t>Takođe</a:t>
            </a:r>
            <a:r>
              <a:rPr lang="en-GB" dirty="0"/>
              <a:t>, </a:t>
            </a:r>
            <a:r>
              <a:rPr lang="en-GB" dirty="0" err="1"/>
              <a:t>može</a:t>
            </a:r>
            <a:r>
              <a:rPr lang="en-GB" dirty="0"/>
              <a:t> se </a:t>
            </a:r>
            <a:r>
              <a:rPr lang="en-GB" dirty="0" err="1"/>
              <a:t>stići</a:t>
            </a:r>
            <a:r>
              <a:rPr lang="en-GB" dirty="0"/>
              <a:t> </a:t>
            </a:r>
            <a:r>
              <a:rPr lang="en-GB" dirty="0" err="1"/>
              <a:t>preko</a:t>
            </a:r>
            <a:r>
              <a:rPr lang="en-GB" dirty="0"/>
              <a:t> </a:t>
            </a:r>
            <a:r>
              <a:rPr lang="en-GB" dirty="0" err="1"/>
              <a:t>Bijelog</a:t>
            </a:r>
            <a:r>
              <a:rPr lang="en-GB" dirty="0"/>
              <a:t> </a:t>
            </a:r>
            <a:r>
              <a:rPr lang="en-GB" dirty="0" err="1"/>
              <a:t>Polja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Mojkovca</a:t>
            </a:r>
            <a:r>
              <a:rPr lang="en-GB" dirty="0"/>
              <a:t>(</a:t>
            </a:r>
            <a:r>
              <a:rPr lang="en-GB" dirty="0" err="1"/>
              <a:t>granični</a:t>
            </a:r>
            <a:r>
              <a:rPr lang="en-GB" dirty="0"/>
              <a:t> </a:t>
            </a:r>
            <a:r>
              <a:rPr lang="en-GB" dirty="0" err="1"/>
              <a:t>prelaz</a:t>
            </a:r>
            <a:r>
              <a:rPr lang="en-GB" dirty="0"/>
              <a:t> </a:t>
            </a:r>
            <a:r>
              <a:rPr lang="en-GB" dirty="0" err="1"/>
              <a:t>Brodarevo</a:t>
            </a:r>
            <a:r>
              <a:rPr lang="en-GB" dirty="0"/>
              <a:t> -110 km).</a:t>
            </a:r>
          </a:p>
          <a:p>
            <a:pPr algn="just"/>
            <a:r>
              <a:rPr lang="en-GB" dirty="0" err="1"/>
              <a:t>Ako</a:t>
            </a:r>
            <a:r>
              <a:rPr lang="en-GB" dirty="0"/>
              <a:t> se </a:t>
            </a:r>
            <a:r>
              <a:rPr lang="en-GB" dirty="0" err="1"/>
              <a:t>dolazi</a:t>
            </a:r>
            <a:r>
              <a:rPr lang="en-GB" dirty="0"/>
              <a:t> </a:t>
            </a:r>
            <a:r>
              <a:rPr lang="en-GB" dirty="0" err="1"/>
              <a:t>iz</a:t>
            </a:r>
            <a:r>
              <a:rPr lang="en-GB" dirty="0"/>
              <a:t> </a:t>
            </a:r>
            <a:r>
              <a:rPr lang="en-GB" dirty="0" err="1"/>
              <a:t>Hrvatske</a:t>
            </a:r>
            <a:r>
              <a:rPr lang="en-GB" dirty="0"/>
              <a:t>, </a:t>
            </a:r>
            <a:r>
              <a:rPr lang="en-GB" dirty="0" err="1"/>
              <a:t>iz</a:t>
            </a:r>
            <a:r>
              <a:rPr lang="en-GB" dirty="0"/>
              <a:t> </a:t>
            </a:r>
            <a:r>
              <a:rPr lang="en-GB" dirty="0" err="1"/>
              <a:t>pravca</a:t>
            </a:r>
            <a:r>
              <a:rPr lang="en-GB" dirty="0"/>
              <a:t> </a:t>
            </a:r>
            <a:r>
              <a:rPr lang="en-GB" dirty="0" err="1"/>
              <a:t>Dubrovnika</a:t>
            </a:r>
            <a:r>
              <a:rPr lang="en-GB" dirty="0"/>
              <a:t>(</a:t>
            </a:r>
            <a:r>
              <a:rPr lang="en-GB" dirty="0" err="1"/>
              <a:t>granični</a:t>
            </a:r>
            <a:r>
              <a:rPr lang="en-GB" dirty="0"/>
              <a:t> </a:t>
            </a:r>
            <a:r>
              <a:rPr lang="en-GB" dirty="0" err="1"/>
              <a:t>prelaz</a:t>
            </a:r>
            <a:r>
              <a:rPr lang="en-GB" dirty="0"/>
              <a:t> </a:t>
            </a:r>
            <a:r>
              <a:rPr lang="en-GB" dirty="0" err="1"/>
              <a:t>Debeli</a:t>
            </a:r>
            <a:r>
              <a:rPr lang="en-GB" dirty="0"/>
              <a:t> </a:t>
            </a:r>
            <a:r>
              <a:rPr lang="en-GB" dirty="0" err="1"/>
              <a:t>brijeg</a:t>
            </a:r>
            <a:r>
              <a:rPr lang="en-GB" dirty="0"/>
              <a:t>), </a:t>
            </a:r>
            <a:r>
              <a:rPr lang="en-GB" dirty="0" err="1"/>
              <a:t>stiže</a:t>
            </a:r>
            <a:r>
              <a:rPr lang="en-GB" dirty="0"/>
              <a:t> se </a:t>
            </a:r>
            <a:r>
              <a:rPr lang="en-GB" dirty="0" err="1"/>
              <a:t>preko</a:t>
            </a:r>
            <a:r>
              <a:rPr lang="en-GB" dirty="0"/>
              <a:t> </a:t>
            </a:r>
            <a:r>
              <a:rPr lang="en-GB" dirty="0" err="1"/>
              <a:t>Herceg</a:t>
            </a:r>
            <a:r>
              <a:rPr lang="en-GB" dirty="0"/>
              <a:t> </a:t>
            </a:r>
            <a:r>
              <a:rPr lang="en-GB" dirty="0" err="1"/>
              <a:t>Novog</a:t>
            </a:r>
            <a:r>
              <a:rPr lang="en-GB" dirty="0"/>
              <a:t>, </a:t>
            </a:r>
            <a:r>
              <a:rPr lang="en-GB" dirty="0" err="1"/>
              <a:t>Risna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Nikšića</a:t>
            </a:r>
            <a:r>
              <a:rPr lang="en-GB" dirty="0"/>
              <a:t>(200km)</a:t>
            </a:r>
            <a:r>
              <a:rPr lang="en-GB" dirty="0" err="1"/>
              <a:t>ili</a:t>
            </a:r>
            <a:r>
              <a:rPr lang="en-GB" dirty="0"/>
              <a:t> </a:t>
            </a:r>
            <a:r>
              <a:rPr lang="en-GB" dirty="0" err="1"/>
              <a:t>pravcem</a:t>
            </a:r>
            <a:r>
              <a:rPr lang="en-GB" dirty="0"/>
              <a:t> Dubrovnik-</a:t>
            </a:r>
            <a:r>
              <a:rPr lang="en-GB" dirty="0" err="1"/>
              <a:t>Trebinje</a:t>
            </a:r>
            <a:r>
              <a:rPr lang="en-GB" dirty="0"/>
              <a:t>-</a:t>
            </a:r>
            <a:r>
              <a:rPr lang="en-GB" dirty="0" err="1"/>
              <a:t>Nikšić</a:t>
            </a:r>
            <a:r>
              <a:rPr lang="en-GB" dirty="0"/>
              <a:t> -</a:t>
            </a:r>
            <a:r>
              <a:rPr lang="en-GB" dirty="0" err="1"/>
              <a:t>Žabljak</a:t>
            </a:r>
            <a:r>
              <a:rPr lang="en-GB" dirty="0"/>
              <a:t> (170 km).</a:t>
            </a:r>
          </a:p>
          <a:p>
            <a:pPr algn="just"/>
            <a:r>
              <a:rPr lang="en-GB" dirty="0" err="1"/>
              <a:t>Ako</a:t>
            </a:r>
            <a:r>
              <a:rPr lang="en-GB" dirty="0"/>
              <a:t> se </a:t>
            </a:r>
            <a:r>
              <a:rPr lang="en-GB" dirty="0" err="1"/>
              <a:t>dolazi</a:t>
            </a:r>
            <a:r>
              <a:rPr lang="en-GB" dirty="0"/>
              <a:t> </a:t>
            </a:r>
            <a:r>
              <a:rPr lang="en-GB" dirty="0" err="1"/>
              <a:t>iz</a:t>
            </a:r>
            <a:r>
              <a:rPr lang="en-GB" dirty="0"/>
              <a:t> </a:t>
            </a:r>
            <a:r>
              <a:rPr lang="en-GB" dirty="0" err="1"/>
              <a:t>Bosne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Hercegovine</a:t>
            </a:r>
            <a:r>
              <a:rPr lang="en-GB" dirty="0"/>
              <a:t>, </a:t>
            </a:r>
            <a:r>
              <a:rPr lang="en-GB" dirty="0" err="1"/>
              <a:t>preko</a:t>
            </a:r>
            <a:r>
              <a:rPr lang="en-GB" dirty="0"/>
              <a:t> </a:t>
            </a:r>
            <a:r>
              <a:rPr lang="en-GB" dirty="0" err="1"/>
              <a:t>Foče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graničnog</a:t>
            </a:r>
            <a:r>
              <a:rPr lang="en-GB" dirty="0"/>
              <a:t> </a:t>
            </a:r>
            <a:r>
              <a:rPr lang="en-GB" dirty="0" err="1"/>
              <a:t>prelaza</a:t>
            </a:r>
            <a:r>
              <a:rPr lang="en-GB" dirty="0"/>
              <a:t> </a:t>
            </a:r>
            <a:r>
              <a:rPr lang="en-GB" dirty="0" err="1"/>
              <a:t>Šćepan</a:t>
            </a:r>
            <a:r>
              <a:rPr lang="en-GB" dirty="0"/>
              <a:t> </a:t>
            </a:r>
            <a:r>
              <a:rPr lang="en-GB" dirty="0" err="1"/>
              <a:t>Polje</a:t>
            </a:r>
            <a:r>
              <a:rPr lang="en-GB" dirty="0"/>
              <a:t>, </a:t>
            </a:r>
            <a:r>
              <a:rPr lang="en-GB" dirty="0" err="1"/>
              <a:t>razdaljina</a:t>
            </a:r>
            <a:r>
              <a:rPr lang="en-GB" dirty="0"/>
              <a:t> od </a:t>
            </a:r>
            <a:r>
              <a:rPr lang="en-GB" dirty="0" err="1"/>
              <a:t>graničnog</a:t>
            </a:r>
            <a:r>
              <a:rPr lang="en-GB" dirty="0"/>
              <a:t> </a:t>
            </a:r>
            <a:r>
              <a:rPr lang="en-GB" dirty="0" err="1"/>
              <a:t>prelaza</a:t>
            </a:r>
            <a:r>
              <a:rPr lang="en-GB" dirty="0"/>
              <a:t> je 150km. </a:t>
            </a:r>
            <a:r>
              <a:rPr lang="en-GB" dirty="0" err="1"/>
              <a:t>Ako</a:t>
            </a:r>
            <a:r>
              <a:rPr lang="en-GB" dirty="0"/>
              <a:t> se ide </a:t>
            </a:r>
            <a:r>
              <a:rPr lang="en-GB" dirty="0" err="1"/>
              <a:t>preko</a:t>
            </a:r>
            <a:r>
              <a:rPr lang="en-GB" dirty="0"/>
              <a:t> </a:t>
            </a:r>
            <a:r>
              <a:rPr lang="en-GB" dirty="0" err="1"/>
              <a:t>Plužina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Durmitora</a:t>
            </a:r>
            <a:r>
              <a:rPr lang="en-GB" dirty="0"/>
              <a:t> </a:t>
            </a:r>
            <a:r>
              <a:rPr lang="en-GB" dirty="0" err="1"/>
              <a:t>razdaljina</a:t>
            </a:r>
            <a:r>
              <a:rPr lang="en-GB" dirty="0"/>
              <a:t> je 85km. </a:t>
            </a:r>
            <a:r>
              <a:rPr lang="en-GB" dirty="0" err="1"/>
              <a:t>Ako</a:t>
            </a:r>
            <a:r>
              <a:rPr lang="en-GB" dirty="0"/>
              <a:t> se </a:t>
            </a:r>
            <a:r>
              <a:rPr lang="en-GB" dirty="0" err="1"/>
              <a:t>ulazi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granični</a:t>
            </a:r>
            <a:r>
              <a:rPr lang="en-GB" dirty="0"/>
              <a:t> </a:t>
            </a:r>
            <a:r>
              <a:rPr lang="en-GB" dirty="0" err="1"/>
              <a:t>prelaz</a:t>
            </a:r>
            <a:r>
              <a:rPr lang="en-GB" dirty="0"/>
              <a:t> </a:t>
            </a:r>
            <a:r>
              <a:rPr lang="en-GB" dirty="0" err="1"/>
              <a:t>Metelika</a:t>
            </a:r>
            <a:r>
              <a:rPr lang="en-GB" dirty="0"/>
              <a:t>, </a:t>
            </a:r>
            <a:r>
              <a:rPr lang="en-GB" dirty="0" err="1"/>
              <a:t>preko</a:t>
            </a:r>
            <a:r>
              <a:rPr lang="en-GB" dirty="0"/>
              <a:t> </a:t>
            </a:r>
            <a:r>
              <a:rPr lang="en-GB" dirty="0" err="1"/>
              <a:t>Goražda</a:t>
            </a:r>
            <a:r>
              <a:rPr lang="en-GB" dirty="0"/>
              <a:t>, </a:t>
            </a:r>
            <a:r>
              <a:rPr lang="en-GB" dirty="0" err="1"/>
              <a:t>Ćajniča</a:t>
            </a:r>
            <a:r>
              <a:rPr lang="en-GB" dirty="0"/>
              <a:t>, </a:t>
            </a:r>
            <a:r>
              <a:rPr lang="en-GB" dirty="0" err="1"/>
              <a:t>Pljevalja</a:t>
            </a:r>
            <a:r>
              <a:rPr lang="en-GB" dirty="0"/>
              <a:t>, </a:t>
            </a:r>
            <a:r>
              <a:rPr lang="en-GB" dirty="0" err="1"/>
              <a:t>razdaljina</a:t>
            </a:r>
            <a:r>
              <a:rPr lang="en-GB" dirty="0"/>
              <a:t> je 87km.</a:t>
            </a:r>
          </a:p>
          <a:p>
            <a:pPr algn="just"/>
            <a:r>
              <a:rPr lang="en-GB" dirty="0"/>
              <a:t> </a:t>
            </a:r>
            <a:r>
              <a:rPr lang="en-GB" dirty="0" err="1"/>
              <a:t>Ako</a:t>
            </a:r>
            <a:r>
              <a:rPr lang="en-GB" dirty="0"/>
              <a:t> se </a:t>
            </a:r>
            <a:r>
              <a:rPr lang="en-GB" dirty="0" err="1"/>
              <a:t>dolazi</a:t>
            </a:r>
            <a:r>
              <a:rPr lang="en-GB" dirty="0"/>
              <a:t> </a:t>
            </a:r>
            <a:r>
              <a:rPr lang="en-GB" dirty="0" err="1"/>
              <a:t>preko</a:t>
            </a:r>
            <a:r>
              <a:rPr lang="en-GB" dirty="0"/>
              <a:t> </a:t>
            </a:r>
            <a:r>
              <a:rPr lang="en-GB" dirty="0" err="1"/>
              <a:t>pravca</a:t>
            </a:r>
            <a:r>
              <a:rPr lang="en-GB" dirty="0"/>
              <a:t> </a:t>
            </a:r>
            <a:r>
              <a:rPr lang="en-GB" dirty="0" err="1"/>
              <a:t>Trebinje</a:t>
            </a:r>
            <a:r>
              <a:rPr lang="en-GB" dirty="0"/>
              <a:t>- </a:t>
            </a:r>
            <a:r>
              <a:rPr lang="en-GB" dirty="0" err="1"/>
              <a:t>Vilusi</a:t>
            </a:r>
            <a:r>
              <a:rPr lang="en-GB" dirty="0"/>
              <a:t>- </a:t>
            </a:r>
            <a:r>
              <a:rPr lang="en-GB" dirty="0" err="1"/>
              <a:t>Niksic</a:t>
            </a:r>
            <a:r>
              <a:rPr lang="en-GB" dirty="0"/>
              <a:t> do </a:t>
            </a:r>
            <a:r>
              <a:rPr lang="en-GB" dirty="0" err="1"/>
              <a:t>Zabljaka</a:t>
            </a:r>
            <a:r>
              <a:rPr lang="en-GB" dirty="0"/>
              <a:t>, </a:t>
            </a:r>
            <a:r>
              <a:rPr lang="en-GB" dirty="0" err="1"/>
              <a:t>razdaljina</a:t>
            </a:r>
            <a:r>
              <a:rPr lang="en-GB" dirty="0"/>
              <a:t> je 170km, </a:t>
            </a:r>
            <a:r>
              <a:rPr lang="en-GB" dirty="0" err="1"/>
              <a:t>preko</a:t>
            </a:r>
            <a:r>
              <a:rPr lang="en-GB" dirty="0"/>
              <a:t> </a:t>
            </a:r>
            <a:r>
              <a:rPr lang="en-GB" dirty="0" err="1"/>
              <a:t>graničnog</a:t>
            </a:r>
            <a:r>
              <a:rPr lang="en-GB" dirty="0"/>
              <a:t> </a:t>
            </a:r>
            <a:r>
              <a:rPr lang="en-GB" dirty="0" err="1"/>
              <a:t>prelaza</a:t>
            </a:r>
            <a:r>
              <a:rPr lang="en-GB" dirty="0"/>
              <a:t> </a:t>
            </a:r>
            <a:r>
              <a:rPr lang="en-GB" dirty="0" err="1"/>
              <a:t>Vraćenovići</a:t>
            </a:r>
            <a:r>
              <a:rPr lang="en-GB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990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OPŠTE INFORMACIJE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82593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GB" dirty="0" err="1"/>
              <a:t>Opština</a:t>
            </a:r>
            <a:r>
              <a:rPr lang="en-GB" dirty="0"/>
              <a:t> </a:t>
            </a:r>
            <a:r>
              <a:rPr lang="en-GB" dirty="0" err="1"/>
              <a:t>Zabljak</a:t>
            </a:r>
            <a:r>
              <a:rPr lang="en-GB" dirty="0"/>
              <a:t> se </a:t>
            </a:r>
            <a:r>
              <a:rPr lang="en-GB" dirty="0" err="1"/>
              <a:t>nalazi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sjeverozapadu</a:t>
            </a:r>
            <a:r>
              <a:rPr lang="en-GB" dirty="0"/>
              <a:t> </a:t>
            </a:r>
            <a:r>
              <a:rPr lang="en-GB" dirty="0" err="1"/>
              <a:t>Crne</a:t>
            </a:r>
            <a:r>
              <a:rPr lang="en-GB" dirty="0"/>
              <a:t> Gore, u </a:t>
            </a:r>
            <a:r>
              <a:rPr lang="en-GB" dirty="0" err="1"/>
              <a:t>podnožju</a:t>
            </a:r>
            <a:r>
              <a:rPr lang="en-GB" dirty="0"/>
              <a:t> </a:t>
            </a:r>
            <a:r>
              <a:rPr lang="en-GB" dirty="0" err="1"/>
              <a:t>planine</a:t>
            </a:r>
            <a:r>
              <a:rPr lang="en-GB" dirty="0"/>
              <a:t> </a:t>
            </a:r>
            <a:r>
              <a:rPr lang="en-GB" dirty="0" err="1"/>
              <a:t>Durmitor</a:t>
            </a:r>
            <a:r>
              <a:rPr lang="en-GB" dirty="0"/>
              <a:t>. </a:t>
            </a:r>
            <a:r>
              <a:rPr lang="en-GB" dirty="0" err="1"/>
              <a:t>Ukupna</a:t>
            </a:r>
            <a:r>
              <a:rPr lang="en-GB" dirty="0"/>
              <a:t> </a:t>
            </a:r>
            <a:r>
              <a:rPr lang="en-GB" dirty="0" err="1"/>
              <a:t>površina</a:t>
            </a:r>
            <a:r>
              <a:rPr lang="en-GB" dirty="0"/>
              <a:t> je 445 km2,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nadmorskom</a:t>
            </a:r>
            <a:r>
              <a:rPr lang="en-GB" dirty="0"/>
              <a:t> </a:t>
            </a:r>
            <a:r>
              <a:rPr lang="en-GB" dirty="0" err="1"/>
              <a:t>visinom</a:t>
            </a:r>
            <a:r>
              <a:rPr lang="en-GB" dirty="0"/>
              <a:t> od 1456m </a:t>
            </a:r>
            <a:r>
              <a:rPr lang="en-GB" dirty="0" err="1"/>
              <a:t>predstavlja</a:t>
            </a:r>
            <a:r>
              <a:rPr lang="en-GB" dirty="0"/>
              <a:t> </a:t>
            </a:r>
            <a:r>
              <a:rPr lang="en-GB" dirty="0" err="1"/>
              <a:t>najviše</a:t>
            </a:r>
            <a:r>
              <a:rPr lang="en-GB" dirty="0"/>
              <a:t> </a:t>
            </a:r>
            <a:r>
              <a:rPr lang="en-GB" dirty="0" err="1"/>
              <a:t>urbano</a:t>
            </a:r>
            <a:r>
              <a:rPr lang="en-GB" dirty="0"/>
              <a:t> </a:t>
            </a:r>
            <a:r>
              <a:rPr lang="en-GB" dirty="0" err="1"/>
              <a:t>naselje</a:t>
            </a:r>
            <a:r>
              <a:rPr lang="en-GB" dirty="0"/>
              <a:t> u </a:t>
            </a:r>
            <a:r>
              <a:rPr lang="en-GB" dirty="0" err="1"/>
              <a:t>Jugoisočnoj</a:t>
            </a:r>
            <a:r>
              <a:rPr lang="en-GB" dirty="0"/>
              <a:t> </a:t>
            </a:r>
            <a:r>
              <a:rPr lang="en-GB" dirty="0" err="1"/>
              <a:t>Evropi</a:t>
            </a:r>
            <a:r>
              <a:rPr lang="en-GB" dirty="0"/>
              <a:t>.  </a:t>
            </a:r>
            <a:r>
              <a:rPr lang="en-GB" dirty="0" err="1"/>
              <a:t>Njegove</a:t>
            </a:r>
            <a:r>
              <a:rPr lang="en-GB" dirty="0"/>
              <a:t> </a:t>
            </a:r>
            <a:r>
              <a:rPr lang="en-GB" dirty="0" err="1"/>
              <a:t>koordinate</a:t>
            </a:r>
            <a:r>
              <a:rPr lang="en-GB" dirty="0"/>
              <a:t> su:43°09’S 19°07’I. </a:t>
            </a:r>
            <a:r>
              <a:rPr lang="en-GB" dirty="0" err="1"/>
              <a:t>Zime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duge</a:t>
            </a:r>
            <a:r>
              <a:rPr lang="en-GB" dirty="0"/>
              <a:t> I </a:t>
            </a:r>
            <a:r>
              <a:rPr lang="en-GB" dirty="0" err="1"/>
              <a:t>hladne</a:t>
            </a:r>
            <a:r>
              <a:rPr lang="en-GB" dirty="0"/>
              <a:t>, </a:t>
            </a:r>
            <a:r>
              <a:rPr lang="en-GB" dirty="0" err="1"/>
              <a:t>ljeta</a:t>
            </a:r>
            <a:r>
              <a:rPr lang="en-GB" dirty="0"/>
              <a:t> </a:t>
            </a:r>
            <a:r>
              <a:rPr lang="en-GB" dirty="0" err="1"/>
              <a:t>kratka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svježa</a:t>
            </a:r>
            <a:r>
              <a:rPr lang="en-GB" dirty="0"/>
              <a:t>, a </a:t>
            </a:r>
            <a:r>
              <a:rPr lang="en-GB" dirty="0" err="1"/>
              <a:t>jeseni</a:t>
            </a:r>
            <a:r>
              <a:rPr lang="en-GB" dirty="0"/>
              <a:t> </a:t>
            </a:r>
            <a:r>
              <a:rPr lang="en-GB" dirty="0" err="1"/>
              <a:t>toplije</a:t>
            </a:r>
            <a:r>
              <a:rPr lang="en-GB" dirty="0"/>
              <a:t> od </a:t>
            </a:r>
            <a:r>
              <a:rPr lang="en-GB" dirty="0" err="1"/>
              <a:t>proljeća</a:t>
            </a:r>
            <a:r>
              <a:rPr lang="en-GB" dirty="0"/>
              <a:t>. </a:t>
            </a:r>
            <a:r>
              <a:rPr lang="en-GB" dirty="0" err="1"/>
              <a:t>Prosječna</a:t>
            </a:r>
            <a:r>
              <a:rPr lang="en-GB" dirty="0"/>
              <a:t> </a:t>
            </a:r>
            <a:r>
              <a:rPr lang="en-GB" dirty="0" err="1"/>
              <a:t>godišnja</a:t>
            </a:r>
            <a:r>
              <a:rPr lang="en-GB" dirty="0"/>
              <a:t> temperature je </a:t>
            </a:r>
            <a:r>
              <a:rPr lang="en-GB" dirty="0" err="1"/>
              <a:t>između</a:t>
            </a:r>
            <a:r>
              <a:rPr lang="en-GB" dirty="0"/>
              <a:t> 2 </a:t>
            </a:r>
            <a:r>
              <a:rPr lang="en-GB" dirty="0" err="1"/>
              <a:t>i</a:t>
            </a:r>
            <a:r>
              <a:rPr lang="en-GB" dirty="0"/>
              <a:t> 8 </a:t>
            </a:r>
            <a:r>
              <a:rPr lang="en-GB" dirty="0" err="1"/>
              <a:t>stepeni</a:t>
            </a:r>
            <a:r>
              <a:rPr lang="en-GB" dirty="0"/>
              <a:t>. </a:t>
            </a:r>
            <a:r>
              <a:rPr lang="en-GB" dirty="0" err="1"/>
              <a:t>Sniježnih</a:t>
            </a:r>
            <a:r>
              <a:rPr lang="en-GB" dirty="0"/>
              <a:t> </a:t>
            </a:r>
            <a:r>
              <a:rPr lang="en-GB" dirty="0" err="1"/>
              <a:t>dana</a:t>
            </a:r>
            <a:r>
              <a:rPr lang="en-GB" dirty="0"/>
              <a:t> u </a:t>
            </a:r>
            <a:r>
              <a:rPr lang="en-GB" dirty="0" err="1"/>
              <a:t>godini</a:t>
            </a:r>
            <a:r>
              <a:rPr lang="en-GB" dirty="0"/>
              <a:t> je </a:t>
            </a:r>
            <a:r>
              <a:rPr lang="en-GB" dirty="0" err="1"/>
              <a:t>oko</a:t>
            </a:r>
            <a:r>
              <a:rPr lang="en-GB" dirty="0"/>
              <a:t> 120,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više</a:t>
            </a:r>
            <a:r>
              <a:rPr lang="en-GB" dirty="0"/>
              <a:t> od 15 cm </a:t>
            </a:r>
            <a:r>
              <a:rPr lang="en-GB" dirty="0" err="1"/>
              <a:t>sniježnog</a:t>
            </a:r>
            <a:r>
              <a:rPr lang="en-GB" dirty="0"/>
              <a:t> </a:t>
            </a:r>
            <a:r>
              <a:rPr lang="en-GB" dirty="0" err="1"/>
              <a:t>pokrivača</a:t>
            </a:r>
            <a:r>
              <a:rPr lang="en-GB" dirty="0"/>
              <a:t>, a ski </a:t>
            </a:r>
            <a:r>
              <a:rPr lang="en-GB" dirty="0" err="1"/>
              <a:t>tereni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pokriveni</a:t>
            </a:r>
            <a:r>
              <a:rPr lang="en-GB" dirty="0"/>
              <a:t> </a:t>
            </a:r>
            <a:r>
              <a:rPr lang="en-GB" dirty="0" err="1"/>
              <a:t>snijegom</a:t>
            </a:r>
            <a:r>
              <a:rPr lang="en-GB" dirty="0"/>
              <a:t> </a:t>
            </a:r>
            <a:r>
              <a:rPr lang="en-GB" dirty="0" err="1"/>
              <a:t>oko</a:t>
            </a:r>
            <a:r>
              <a:rPr lang="en-GB" dirty="0"/>
              <a:t> 150 </a:t>
            </a:r>
            <a:r>
              <a:rPr lang="en-GB" dirty="0" err="1"/>
              <a:t>dana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odlični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skijanje</a:t>
            </a:r>
            <a:r>
              <a:rPr lang="en-GB" dirty="0"/>
              <a:t>. </a:t>
            </a:r>
            <a:r>
              <a:rPr lang="en-GB" dirty="0" err="1"/>
              <a:t>Snijeg</a:t>
            </a:r>
            <a:r>
              <a:rPr lang="en-GB" dirty="0"/>
              <a:t> se </a:t>
            </a:r>
            <a:r>
              <a:rPr lang="en-GB" dirty="0" err="1"/>
              <a:t>može</a:t>
            </a:r>
            <a:r>
              <a:rPr lang="en-GB" dirty="0"/>
              <a:t> </a:t>
            </a:r>
            <a:r>
              <a:rPr lang="en-GB" dirty="0" err="1"/>
              <a:t>naći</a:t>
            </a:r>
            <a:r>
              <a:rPr lang="en-GB" dirty="0"/>
              <a:t> u </a:t>
            </a:r>
            <a:r>
              <a:rPr lang="en-GB" dirty="0" err="1"/>
              <a:t>višim</a:t>
            </a:r>
            <a:r>
              <a:rPr lang="en-GB" dirty="0"/>
              <a:t> </a:t>
            </a:r>
            <a:r>
              <a:rPr lang="en-GB" dirty="0" err="1"/>
              <a:t>predjelima</a:t>
            </a:r>
            <a:r>
              <a:rPr lang="en-GB" dirty="0"/>
              <a:t> </a:t>
            </a:r>
            <a:r>
              <a:rPr lang="en-GB" dirty="0" err="1"/>
              <a:t>Durmitora</a:t>
            </a:r>
            <a:r>
              <a:rPr lang="en-GB" dirty="0"/>
              <a:t> </a:t>
            </a:r>
            <a:r>
              <a:rPr lang="en-GB" dirty="0" err="1"/>
              <a:t>tokom</a:t>
            </a:r>
            <a:r>
              <a:rPr lang="en-GB" dirty="0"/>
              <a:t> </a:t>
            </a:r>
            <a:r>
              <a:rPr lang="en-GB" dirty="0" err="1"/>
              <a:t>čitave</a:t>
            </a:r>
            <a:r>
              <a:rPr lang="en-GB" dirty="0"/>
              <a:t> </a:t>
            </a:r>
            <a:r>
              <a:rPr lang="en-GB" dirty="0" err="1"/>
              <a:t>godine</a:t>
            </a:r>
            <a:r>
              <a:rPr lang="en-GB" dirty="0"/>
              <a:t>, </a:t>
            </a:r>
            <a:r>
              <a:rPr lang="en-GB" dirty="0" err="1"/>
              <a:t>i</a:t>
            </a:r>
            <a:r>
              <a:rPr lang="en-GB" dirty="0"/>
              <a:t> u </a:t>
            </a:r>
            <a:r>
              <a:rPr lang="en-GB" dirty="0" err="1"/>
              <a:t>oblasti</a:t>
            </a:r>
            <a:r>
              <a:rPr lang="en-GB" dirty="0"/>
              <a:t> </a:t>
            </a:r>
            <a:r>
              <a:rPr lang="en-GB" dirty="0" err="1"/>
              <a:t>zvanoj</a:t>
            </a:r>
            <a:r>
              <a:rPr lang="en-GB" dirty="0"/>
              <a:t> </a:t>
            </a:r>
            <a:r>
              <a:rPr lang="en-GB" dirty="0" err="1"/>
              <a:t>Kalica</a:t>
            </a:r>
            <a:r>
              <a:rPr lang="en-GB" dirty="0"/>
              <a:t>, </a:t>
            </a:r>
            <a:r>
              <a:rPr lang="en-GB" dirty="0" err="1"/>
              <a:t>poznatoj</a:t>
            </a:r>
            <a:r>
              <a:rPr lang="en-GB" dirty="0"/>
              <a:t> </a:t>
            </a:r>
            <a:r>
              <a:rPr lang="en-GB" dirty="0" err="1"/>
              <a:t>kao</a:t>
            </a:r>
            <a:r>
              <a:rPr lang="en-GB" dirty="0"/>
              <a:t> “</a:t>
            </a:r>
            <a:r>
              <a:rPr lang="en-GB" dirty="0" err="1"/>
              <a:t>Debeli</a:t>
            </a:r>
            <a:r>
              <a:rPr lang="en-GB" dirty="0"/>
              <a:t> </a:t>
            </a:r>
            <a:r>
              <a:rPr lang="en-GB" dirty="0" err="1"/>
              <a:t>Namet</a:t>
            </a:r>
            <a:r>
              <a:rPr lang="en-GB" dirty="0"/>
              <a:t>”(</a:t>
            </a:r>
            <a:r>
              <a:rPr lang="en-GB" dirty="0" err="1"/>
              <a:t>gusti</a:t>
            </a:r>
            <a:r>
              <a:rPr lang="en-GB" dirty="0"/>
              <a:t> </a:t>
            </a:r>
            <a:r>
              <a:rPr lang="en-GB" dirty="0" err="1"/>
              <a:t>aluvijum</a:t>
            </a:r>
            <a:r>
              <a:rPr lang="en-GB" dirty="0"/>
              <a:t>), </a:t>
            </a:r>
            <a:r>
              <a:rPr lang="en-GB" dirty="0" err="1"/>
              <a:t>koja</a:t>
            </a:r>
            <a:r>
              <a:rPr lang="en-GB" dirty="0"/>
              <a:t> je </a:t>
            </a:r>
            <a:r>
              <a:rPr lang="en-GB" dirty="0" err="1"/>
              <a:t>dugačka</a:t>
            </a:r>
            <a:r>
              <a:rPr lang="en-GB" dirty="0"/>
              <a:t> 200-300 </a:t>
            </a:r>
            <a:r>
              <a:rPr lang="en-GB" dirty="0" err="1"/>
              <a:t>metara</a:t>
            </a:r>
            <a:r>
              <a:rPr lang="en-GB" dirty="0"/>
              <a:t>, </a:t>
            </a:r>
            <a:r>
              <a:rPr lang="en-GB" dirty="0" err="1"/>
              <a:t>moguće</a:t>
            </a:r>
            <a:r>
              <a:rPr lang="en-GB" dirty="0"/>
              <a:t> je </a:t>
            </a:r>
            <a:r>
              <a:rPr lang="en-GB" dirty="0" err="1"/>
              <a:t>skijanje</a:t>
            </a:r>
            <a:r>
              <a:rPr lang="en-GB" dirty="0"/>
              <a:t> </a:t>
            </a:r>
            <a:r>
              <a:rPr lang="en-GB" dirty="0" err="1"/>
              <a:t>usred</a:t>
            </a:r>
            <a:r>
              <a:rPr lang="en-GB" dirty="0"/>
              <a:t> </a:t>
            </a:r>
            <a:r>
              <a:rPr lang="en-GB" dirty="0" err="1"/>
              <a:t>ljeta</a:t>
            </a:r>
            <a:r>
              <a:rPr lang="en-GB" dirty="0"/>
              <a:t>.</a:t>
            </a:r>
          </a:p>
          <a:p>
            <a:pPr algn="just"/>
            <a:r>
              <a:rPr lang="en-GB" dirty="0" err="1"/>
              <a:t>Žabljak</a:t>
            </a:r>
            <a:r>
              <a:rPr lang="en-GB" dirty="0"/>
              <a:t>  </a:t>
            </a:r>
            <a:r>
              <a:rPr lang="en-GB" dirty="0" err="1"/>
              <a:t>okružuju</a:t>
            </a:r>
            <a:r>
              <a:rPr lang="en-GB" dirty="0"/>
              <a:t>  23 </a:t>
            </a:r>
            <a:r>
              <a:rPr lang="en-GB" dirty="0" err="1"/>
              <a:t>planinska</a:t>
            </a:r>
            <a:r>
              <a:rPr lang="en-GB" dirty="0"/>
              <a:t> </a:t>
            </a:r>
            <a:r>
              <a:rPr lang="en-GB" dirty="0" err="1"/>
              <a:t>vrha</a:t>
            </a:r>
            <a:r>
              <a:rPr lang="en-GB" dirty="0"/>
              <a:t>, </a:t>
            </a:r>
            <a:r>
              <a:rPr lang="en-GB" dirty="0" err="1"/>
              <a:t>čija</a:t>
            </a:r>
            <a:r>
              <a:rPr lang="en-GB" dirty="0"/>
              <a:t> je </a:t>
            </a:r>
            <a:r>
              <a:rPr lang="en-GB" dirty="0" err="1"/>
              <a:t>nadmorska</a:t>
            </a:r>
            <a:r>
              <a:rPr lang="en-GB" dirty="0"/>
              <a:t> </a:t>
            </a:r>
            <a:r>
              <a:rPr lang="en-GB" dirty="0" err="1"/>
              <a:t>visina</a:t>
            </a:r>
            <a:r>
              <a:rPr lang="en-GB" dirty="0"/>
              <a:t> </a:t>
            </a:r>
            <a:r>
              <a:rPr lang="en-GB" dirty="0" err="1"/>
              <a:t>iznad</a:t>
            </a:r>
            <a:r>
              <a:rPr lang="en-GB" dirty="0"/>
              <a:t> 2200m,  18 </a:t>
            </a:r>
            <a:r>
              <a:rPr lang="en-GB" dirty="0" err="1"/>
              <a:t>planinskih</a:t>
            </a:r>
            <a:r>
              <a:rPr lang="en-GB" dirty="0"/>
              <a:t> </a:t>
            </a:r>
            <a:r>
              <a:rPr lang="en-GB" dirty="0" err="1"/>
              <a:t>jezera</a:t>
            </a:r>
            <a:r>
              <a:rPr lang="en-GB" dirty="0"/>
              <a:t>, od </a:t>
            </a:r>
            <a:r>
              <a:rPr lang="en-GB" dirty="0" err="1"/>
              <a:t>kojih</a:t>
            </a:r>
            <a:r>
              <a:rPr lang="en-GB" dirty="0"/>
              <a:t> je </a:t>
            </a:r>
            <a:r>
              <a:rPr lang="en-GB" dirty="0" err="1"/>
              <a:t>najpoznatije</a:t>
            </a:r>
            <a:r>
              <a:rPr lang="en-GB" dirty="0"/>
              <a:t> </a:t>
            </a:r>
            <a:r>
              <a:rPr lang="en-GB" dirty="0" err="1"/>
              <a:t>Crne</a:t>
            </a:r>
            <a:r>
              <a:rPr lang="en-GB" dirty="0"/>
              <a:t> </a:t>
            </a:r>
            <a:r>
              <a:rPr lang="en-GB" dirty="0" err="1"/>
              <a:t>jezero</a:t>
            </a:r>
            <a:r>
              <a:rPr lang="en-GB" dirty="0"/>
              <a:t>, </a:t>
            </a:r>
            <a:r>
              <a:rPr lang="en-GB" dirty="0" err="1"/>
              <a:t>kao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kanjon</a:t>
            </a:r>
            <a:r>
              <a:rPr lang="en-GB" dirty="0"/>
              <a:t> </a:t>
            </a:r>
            <a:r>
              <a:rPr lang="en-GB" dirty="0" err="1"/>
              <a:t>rijeke</a:t>
            </a:r>
            <a:r>
              <a:rPr lang="en-GB" dirty="0"/>
              <a:t> Tare, </a:t>
            </a:r>
            <a:r>
              <a:rPr lang="en-GB" dirty="0" err="1"/>
              <a:t>koji</a:t>
            </a:r>
            <a:r>
              <a:rPr lang="en-GB" dirty="0"/>
              <a:t> je </a:t>
            </a:r>
            <a:r>
              <a:rPr lang="en-GB" dirty="0" err="1"/>
              <a:t>najdublji</a:t>
            </a:r>
            <a:r>
              <a:rPr lang="en-GB" dirty="0"/>
              <a:t> u </a:t>
            </a:r>
            <a:r>
              <a:rPr lang="en-GB" dirty="0" err="1"/>
              <a:t>Evropi</a:t>
            </a:r>
            <a:r>
              <a:rPr lang="en-GB" dirty="0"/>
              <a:t>. 1991, u </a:t>
            </a:r>
            <a:r>
              <a:rPr lang="en-GB" dirty="0" err="1"/>
              <a:t>Žabljaku</a:t>
            </a:r>
            <a:r>
              <a:rPr lang="en-GB" dirty="0"/>
              <a:t> je </a:t>
            </a:r>
            <a:r>
              <a:rPr lang="en-GB" dirty="0" err="1"/>
              <a:t>Crna</a:t>
            </a:r>
            <a:r>
              <a:rPr lang="en-GB" dirty="0"/>
              <a:t> Gora </a:t>
            </a:r>
            <a:r>
              <a:rPr lang="en-GB" dirty="0" err="1"/>
              <a:t>proglašena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ekološku</a:t>
            </a:r>
            <a:r>
              <a:rPr lang="en-GB" dirty="0"/>
              <a:t> </a:t>
            </a:r>
            <a:r>
              <a:rPr lang="en-GB" dirty="0" err="1"/>
              <a:t>državu</a:t>
            </a:r>
            <a:r>
              <a:rPr lang="en-GB" dirty="0"/>
              <a:t>, a </a:t>
            </a:r>
            <a:r>
              <a:rPr lang="en-GB" dirty="0" err="1"/>
              <a:t>Žabljak</a:t>
            </a:r>
            <a:r>
              <a:rPr lang="en-GB" dirty="0"/>
              <a:t> je </a:t>
            </a:r>
            <a:r>
              <a:rPr lang="en-GB" dirty="0" err="1"/>
              <a:t>izabran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glavni</a:t>
            </a:r>
            <a:r>
              <a:rPr lang="en-GB" dirty="0"/>
              <a:t> grad.</a:t>
            </a:r>
          </a:p>
          <a:p>
            <a:pPr algn="just"/>
            <a:r>
              <a:rPr lang="en-GB" dirty="0" err="1"/>
              <a:t>Žabljak</a:t>
            </a:r>
            <a:r>
              <a:rPr lang="en-GB" dirty="0"/>
              <a:t> </a:t>
            </a:r>
            <a:r>
              <a:rPr lang="en-GB" dirty="0" err="1"/>
              <a:t>ima</a:t>
            </a:r>
            <a:r>
              <a:rPr lang="en-GB" dirty="0"/>
              <a:t> 3569 </a:t>
            </a:r>
            <a:r>
              <a:rPr lang="en-GB" dirty="0" err="1"/>
              <a:t>stanovnika</a:t>
            </a:r>
            <a:r>
              <a:rPr lang="en-GB" dirty="0"/>
              <a:t>. Na </a:t>
            </a:r>
            <a:r>
              <a:rPr lang="en-GB" dirty="0" err="1"/>
              <a:t>teritoriji</a:t>
            </a:r>
            <a:r>
              <a:rPr lang="en-GB" dirty="0"/>
              <a:t> </a:t>
            </a:r>
            <a:r>
              <a:rPr lang="en-GB" dirty="0" err="1"/>
              <a:t>opštine</a:t>
            </a:r>
            <a:r>
              <a:rPr lang="en-GB" dirty="0"/>
              <a:t> </a:t>
            </a:r>
            <a:r>
              <a:rPr lang="en-GB" dirty="0" err="1"/>
              <a:t>ima</a:t>
            </a:r>
            <a:r>
              <a:rPr lang="en-GB" dirty="0"/>
              <a:t> 28 </a:t>
            </a:r>
            <a:r>
              <a:rPr lang="en-GB" dirty="0" err="1"/>
              <a:t>naselja</a:t>
            </a:r>
            <a:r>
              <a:rPr lang="en-GB" dirty="0"/>
              <a:t>, </a:t>
            </a:r>
            <a:r>
              <a:rPr lang="en-GB" dirty="0" err="1"/>
              <a:t>koja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organizovana</a:t>
            </a:r>
            <a:r>
              <a:rPr lang="en-GB" dirty="0"/>
              <a:t> u 12 </a:t>
            </a:r>
            <a:r>
              <a:rPr lang="en-GB" dirty="0" err="1"/>
              <a:t>mjesnih</a:t>
            </a:r>
            <a:r>
              <a:rPr lang="en-GB" dirty="0"/>
              <a:t> </a:t>
            </a:r>
            <a:r>
              <a:rPr lang="en-GB" dirty="0" err="1"/>
              <a:t>zajednica</a:t>
            </a:r>
            <a:r>
              <a:rPr lang="en-GB" dirty="0"/>
              <a:t>, od </a:t>
            </a:r>
            <a:r>
              <a:rPr lang="en-GB" dirty="0" err="1"/>
              <a:t>kojih</a:t>
            </a:r>
            <a:r>
              <a:rPr lang="en-GB" dirty="0"/>
              <a:t> je </a:t>
            </a:r>
            <a:r>
              <a:rPr lang="en-GB" dirty="0" err="1"/>
              <a:t>jedna</a:t>
            </a:r>
            <a:r>
              <a:rPr lang="en-GB" dirty="0"/>
              <a:t> grad. </a:t>
            </a:r>
            <a:r>
              <a:rPr lang="en-GB" dirty="0" err="1"/>
              <a:t>Međutim</a:t>
            </a:r>
            <a:r>
              <a:rPr lang="en-GB" dirty="0"/>
              <a:t>, </a:t>
            </a:r>
            <a:r>
              <a:rPr lang="en-GB" dirty="0" err="1"/>
              <a:t>ovaj</a:t>
            </a:r>
            <a:r>
              <a:rPr lang="en-GB" dirty="0"/>
              <a:t> </a:t>
            </a:r>
            <a:r>
              <a:rPr lang="en-GB" dirty="0" err="1"/>
              <a:t>broj</a:t>
            </a:r>
            <a:r>
              <a:rPr lang="en-GB" dirty="0"/>
              <a:t> </a:t>
            </a:r>
            <a:r>
              <a:rPr lang="en-GB" dirty="0" err="1"/>
              <a:t>stanovnika</a:t>
            </a:r>
            <a:r>
              <a:rPr lang="en-GB" dirty="0"/>
              <a:t> je 3 do 5 </a:t>
            </a:r>
            <a:r>
              <a:rPr lang="en-GB" dirty="0" err="1"/>
              <a:t>puta</a:t>
            </a:r>
            <a:r>
              <a:rPr lang="en-GB" dirty="0"/>
              <a:t> </a:t>
            </a:r>
            <a:r>
              <a:rPr lang="en-GB" dirty="0" err="1"/>
              <a:t>veći</a:t>
            </a:r>
            <a:r>
              <a:rPr lang="en-GB" dirty="0"/>
              <a:t> u </a:t>
            </a:r>
            <a:r>
              <a:rPr lang="en-GB" dirty="0" err="1"/>
              <a:t>određenim</a:t>
            </a:r>
            <a:r>
              <a:rPr lang="en-GB" dirty="0"/>
              <a:t> </a:t>
            </a:r>
            <a:r>
              <a:rPr lang="en-GB" dirty="0" err="1"/>
              <a:t>periodima</a:t>
            </a:r>
            <a:r>
              <a:rPr lang="en-GB" dirty="0"/>
              <a:t> </a:t>
            </a:r>
            <a:r>
              <a:rPr lang="en-GB" dirty="0" err="1"/>
              <a:t>tokom</a:t>
            </a:r>
            <a:r>
              <a:rPr lang="en-GB" dirty="0"/>
              <a:t> </a:t>
            </a:r>
            <a:r>
              <a:rPr lang="en-GB" dirty="0" err="1"/>
              <a:t>zimske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ljetnje</a:t>
            </a:r>
            <a:r>
              <a:rPr lang="en-GB" dirty="0"/>
              <a:t> </a:t>
            </a:r>
            <a:r>
              <a:rPr lang="en-GB" dirty="0" err="1"/>
              <a:t>sezone</a:t>
            </a:r>
            <a:r>
              <a:rPr lang="en-GB" dirty="0"/>
              <a:t>, </a:t>
            </a:r>
            <a:r>
              <a:rPr lang="en-GB" dirty="0" err="1"/>
              <a:t>kada</a:t>
            </a:r>
            <a:r>
              <a:rPr lang="en-GB" dirty="0"/>
              <a:t> </a:t>
            </a:r>
            <a:r>
              <a:rPr lang="en-GB" dirty="0" err="1"/>
              <a:t>vlasnici</a:t>
            </a:r>
            <a:r>
              <a:rPr lang="en-GB" dirty="0"/>
              <a:t> </a:t>
            </a:r>
            <a:r>
              <a:rPr lang="en-GB" dirty="0" err="1"/>
              <a:t>vikendica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turisti</a:t>
            </a:r>
            <a:r>
              <a:rPr lang="en-GB" dirty="0"/>
              <a:t> </a:t>
            </a:r>
            <a:r>
              <a:rPr lang="en-GB" dirty="0" err="1"/>
              <a:t>dođu</a:t>
            </a:r>
            <a:r>
              <a:rPr lang="en-GB" dirty="0"/>
              <a:t>.</a:t>
            </a:r>
          </a:p>
          <a:p>
            <a:pPr algn="just"/>
            <a:r>
              <a:rPr lang="en-GB" dirty="0" err="1"/>
              <a:t>Poljoprivreda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stočarstvo</a:t>
            </a:r>
            <a:r>
              <a:rPr lang="en-GB" dirty="0"/>
              <a:t>, </a:t>
            </a:r>
            <a:r>
              <a:rPr lang="en-GB" dirty="0" err="1"/>
              <a:t>zajedno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šumarstvom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primarnom</a:t>
            </a:r>
            <a:r>
              <a:rPr lang="en-GB" dirty="0"/>
              <a:t> </a:t>
            </a:r>
            <a:r>
              <a:rPr lang="en-GB" dirty="0" err="1"/>
              <a:t>obradom</a:t>
            </a:r>
            <a:r>
              <a:rPr lang="en-GB" dirty="0"/>
              <a:t> </a:t>
            </a:r>
            <a:r>
              <a:rPr lang="en-GB" dirty="0" err="1"/>
              <a:t>drveta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tradicionalne</a:t>
            </a:r>
            <a:r>
              <a:rPr lang="en-GB" dirty="0"/>
              <a:t> </a:t>
            </a:r>
            <a:r>
              <a:rPr lang="en-GB" dirty="0" err="1"/>
              <a:t>aktivnosti</a:t>
            </a:r>
            <a:r>
              <a:rPr lang="en-GB" dirty="0"/>
              <a:t> </a:t>
            </a:r>
            <a:r>
              <a:rPr lang="en-GB" dirty="0" err="1"/>
              <a:t>stanovništva</a:t>
            </a:r>
            <a:r>
              <a:rPr lang="en-GB" dirty="0"/>
              <a:t>, </a:t>
            </a:r>
            <a:r>
              <a:rPr lang="en-GB" dirty="0" err="1"/>
              <a:t>koje</a:t>
            </a:r>
            <a:r>
              <a:rPr lang="en-GB" dirty="0"/>
              <a:t> </a:t>
            </a:r>
            <a:r>
              <a:rPr lang="en-GB" dirty="0" err="1"/>
              <a:t>danas</a:t>
            </a:r>
            <a:r>
              <a:rPr lang="en-GB" dirty="0"/>
              <a:t> </a:t>
            </a:r>
            <a:r>
              <a:rPr lang="en-GB" dirty="0" err="1"/>
              <a:t>svoju</a:t>
            </a:r>
            <a:r>
              <a:rPr lang="en-GB" dirty="0"/>
              <a:t> </a:t>
            </a:r>
            <a:r>
              <a:rPr lang="en-GB" dirty="0" err="1"/>
              <a:t>budućnost</a:t>
            </a:r>
            <a:r>
              <a:rPr lang="en-GB" dirty="0"/>
              <a:t> </a:t>
            </a:r>
            <a:r>
              <a:rPr lang="en-GB" dirty="0" err="1"/>
              <a:t>vidi</a:t>
            </a:r>
            <a:r>
              <a:rPr lang="en-GB" dirty="0"/>
              <a:t> u  </a:t>
            </a:r>
            <a:r>
              <a:rPr lang="en-GB" dirty="0" err="1"/>
              <a:t>turizmu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njim</a:t>
            </a:r>
            <a:r>
              <a:rPr lang="en-GB" dirty="0"/>
              <a:t> </a:t>
            </a:r>
            <a:r>
              <a:rPr lang="en-GB" dirty="0" err="1"/>
              <a:t>vezanim</a:t>
            </a:r>
            <a:r>
              <a:rPr lang="en-GB" dirty="0"/>
              <a:t> </a:t>
            </a:r>
            <a:r>
              <a:rPr lang="en-GB" dirty="0" err="1"/>
              <a:t>poslovima</a:t>
            </a:r>
            <a:r>
              <a:rPr lang="en-GB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027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PRIRODNI RESURSI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GB" dirty="0" err="1"/>
              <a:t>Nacionalni</a:t>
            </a:r>
            <a:r>
              <a:rPr lang="en-GB" dirty="0"/>
              <a:t> park </a:t>
            </a:r>
            <a:r>
              <a:rPr lang="en-GB" dirty="0" err="1"/>
              <a:t>Durmitor</a:t>
            </a:r>
            <a:endParaRPr lang="en-GB" dirty="0"/>
          </a:p>
          <a:p>
            <a:pPr algn="just"/>
            <a:r>
              <a:rPr lang="en-GB" dirty="0" err="1"/>
              <a:t>Ukupna</a:t>
            </a:r>
            <a:r>
              <a:rPr lang="en-GB" dirty="0"/>
              <a:t> </a:t>
            </a:r>
            <a:r>
              <a:rPr lang="en-GB" dirty="0" err="1"/>
              <a:t>površina</a:t>
            </a:r>
            <a:r>
              <a:rPr lang="en-GB" dirty="0"/>
              <a:t> parka je </a:t>
            </a:r>
            <a:r>
              <a:rPr lang="en-GB" dirty="0" smtClean="0"/>
              <a:t>3</a:t>
            </a:r>
            <a:r>
              <a:rPr lang="sr-Latn-ME" dirty="0" smtClean="0"/>
              <a:t>2</a:t>
            </a:r>
            <a:r>
              <a:rPr lang="en-GB" dirty="0" smtClean="0"/>
              <a:t>.</a:t>
            </a:r>
            <a:r>
              <a:rPr lang="sr-Latn-ME" smtClean="0"/>
              <a:t>519</a:t>
            </a:r>
            <a:r>
              <a:rPr lang="en-GB" smtClean="0"/>
              <a:t>ha</a:t>
            </a:r>
            <a:r>
              <a:rPr lang="en-GB" dirty="0"/>
              <a:t>, </a:t>
            </a:r>
            <a:r>
              <a:rPr lang="en-GB" dirty="0" err="1"/>
              <a:t>i</a:t>
            </a:r>
            <a:r>
              <a:rPr lang="en-GB" dirty="0"/>
              <a:t> pored </a:t>
            </a:r>
            <a:r>
              <a:rPr lang="en-GB" dirty="0" err="1"/>
              <a:t>Žabljaka</a:t>
            </a:r>
            <a:r>
              <a:rPr lang="en-GB" dirty="0"/>
              <a:t>, </a:t>
            </a:r>
            <a:r>
              <a:rPr lang="en-GB" dirty="0" err="1"/>
              <a:t>koji</a:t>
            </a:r>
            <a:r>
              <a:rPr lang="en-GB" dirty="0"/>
              <a:t> je </a:t>
            </a:r>
            <a:r>
              <a:rPr lang="en-GB" dirty="0" err="1"/>
              <a:t>administrativni</a:t>
            </a:r>
            <a:r>
              <a:rPr lang="en-GB" dirty="0"/>
              <a:t> </a:t>
            </a:r>
            <a:r>
              <a:rPr lang="en-GB" dirty="0" err="1"/>
              <a:t>centar</a:t>
            </a:r>
            <a:r>
              <a:rPr lang="en-GB" dirty="0"/>
              <a:t>, park </a:t>
            </a:r>
            <a:r>
              <a:rPr lang="en-GB" dirty="0" err="1"/>
              <a:t>zahvata</a:t>
            </a:r>
            <a:r>
              <a:rPr lang="en-GB" dirty="0"/>
              <a:t> </a:t>
            </a:r>
            <a:r>
              <a:rPr lang="en-GB" dirty="0" err="1"/>
              <a:t>teritoriju</a:t>
            </a:r>
            <a:r>
              <a:rPr lang="en-GB" dirty="0"/>
              <a:t>  </a:t>
            </a:r>
            <a:r>
              <a:rPr lang="en-GB" dirty="0" err="1"/>
              <a:t>sledećih</a:t>
            </a:r>
            <a:r>
              <a:rPr lang="en-GB" dirty="0"/>
              <a:t> </a:t>
            </a:r>
            <a:r>
              <a:rPr lang="en-GB" dirty="0" err="1"/>
              <a:t>gradova</a:t>
            </a:r>
            <a:r>
              <a:rPr lang="en-GB" dirty="0"/>
              <a:t>: </a:t>
            </a:r>
            <a:r>
              <a:rPr lang="en-GB" dirty="0" err="1"/>
              <a:t>Savnika</a:t>
            </a:r>
            <a:r>
              <a:rPr lang="en-GB" dirty="0"/>
              <a:t>, </a:t>
            </a:r>
            <a:r>
              <a:rPr lang="en-GB" dirty="0" err="1"/>
              <a:t>Pluzina</a:t>
            </a:r>
            <a:r>
              <a:rPr lang="en-GB" dirty="0"/>
              <a:t>, </a:t>
            </a:r>
            <a:r>
              <a:rPr lang="en-GB" dirty="0" err="1"/>
              <a:t>Pljevalja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Mojkovca</a:t>
            </a:r>
            <a:r>
              <a:rPr lang="en-GB" dirty="0"/>
              <a:t>. </a:t>
            </a:r>
            <a:r>
              <a:rPr lang="en-GB" dirty="0" err="1"/>
              <a:t>Durmitor</a:t>
            </a:r>
            <a:r>
              <a:rPr lang="en-GB" dirty="0"/>
              <a:t>, </a:t>
            </a:r>
            <a:r>
              <a:rPr lang="en-GB" dirty="0" err="1"/>
              <a:t>kao</a:t>
            </a:r>
            <a:r>
              <a:rPr lang="en-GB" dirty="0"/>
              <a:t> </a:t>
            </a:r>
            <a:r>
              <a:rPr lang="en-GB" dirty="0" err="1"/>
              <a:t>najviša</a:t>
            </a:r>
            <a:r>
              <a:rPr lang="en-GB" dirty="0"/>
              <a:t> </a:t>
            </a:r>
            <a:r>
              <a:rPr lang="en-GB" dirty="0" err="1"/>
              <a:t>planina</a:t>
            </a:r>
            <a:r>
              <a:rPr lang="en-GB" dirty="0"/>
              <a:t> </a:t>
            </a:r>
            <a:r>
              <a:rPr lang="en-GB" dirty="0" err="1"/>
              <a:t>Dinarida</a:t>
            </a:r>
            <a:r>
              <a:rPr lang="en-GB" dirty="0"/>
              <a:t>, </a:t>
            </a:r>
            <a:r>
              <a:rPr lang="en-GB" dirty="0" err="1"/>
              <a:t>predstavlja</a:t>
            </a:r>
            <a:r>
              <a:rPr lang="en-GB" dirty="0"/>
              <a:t> </a:t>
            </a:r>
            <a:r>
              <a:rPr lang="en-GB" dirty="0" err="1"/>
              <a:t>jedan</a:t>
            </a:r>
            <a:r>
              <a:rPr lang="en-GB" dirty="0"/>
              <a:t> od </a:t>
            </a:r>
            <a:r>
              <a:rPr lang="en-GB" dirty="0" err="1"/>
              <a:t>centara</a:t>
            </a:r>
            <a:r>
              <a:rPr lang="en-GB" dirty="0"/>
              <a:t> </a:t>
            </a:r>
            <a:r>
              <a:rPr lang="en-GB" dirty="0" err="1"/>
              <a:t>razvoja</a:t>
            </a:r>
            <a:r>
              <a:rPr lang="en-GB" dirty="0"/>
              <a:t> </a:t>
            </a:r>
            <a:r>
              <a:rPr lang="en-GB" dirty="0" err="1"/>
              <a:t>balkanske</a:t>
            </a:r>
            <a:r>
              <a:rPr lang="en-GB" dirty="0"/>
              <a:t>, </a:t>
            </a:r>
            <a:r>
              <a:rPr lang="en-GB" dirty="0" err="1"/>
              <a:t>posebno</a:t>
            </a:r>
            <a:r>
              <a:rPr lang="en-GB" dirty="0"/>
              <a:t> </a:t>
            </a:r>
            <a:r>
              <a:rPr lang="en-GB" dirty="0" err="1"/>
              <a:t>dinarske</a:t>
            </a:r>
            <a:r>
              <a:rPr lang="en-GB" dirty="0"/>
              <a:t> </a:t>
            </a:r>
            <a:r>
              <a:rPr lang="en-GB" dirty="0" err="1"/>
              <a:t>flore</a:t>
            </a:r>
            <a:r>
              <a:rPr lang="en-GB" dirty="0"/>
              <a:t>,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predstavnicima</a:t>
            </a:r>
            <a:r>
              <a:rPr lang="en-GB" dirty="0"/>
              <a:t> </a:t>
            </a:r>
            <a:r>
              <a:rPr lang="en-GB" dirty="0" err="1"/>
              <a:t>alpskih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alpsko-arktičkih</a:t>
            </a:r>
            <a:r>
              <a:rPr lang="en-GB" dirty="0"/>
              <a:t> </a:t>
            </a:r>
            <a:r>
              <a:rPr lang="en-GB" dirty="0" err="1"/>
              <a:t>flornih</a:t>
            </a:r>
            <a:r>
              <a:rPr lang="en-GB" dirty="0"/>
              <a:t> </a:t>
            </a:r>
            <a:r>
              <a:rPr lang="en-GB" dirty="0" err="1"/>
              <a:t>elemenata</a:t>
            </a:r>
            <a:r>
              <a:rPr lang="en-GB" dirty="0"/>
              <a:t>, a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južnim</a:t>
            </a:r>
            <a:r>
              <a:rPr lang="en-GB" dirty="0"/>
              <a:t> </a:t>
            </a:r>
            <a:r>
              <a:rPr lang="en-GB" dirty="0" err="1"/>
              <a:t>padinama,naročito</a:t>
            </a:r>
            <a:r>
              <a:rPr lang="en-GB" dirty="0"/>
              <a:t> u </a:t>
            </a:r>
            <a:r>
              <a:rPr lang="en-GB" dirty="0" err="1"/>
              <a:t>kanjonskim</a:t>
            </a:r>
            <a:r>
              <a:rPr lang="en-GB" dirty="0"/>
              <a:t> </a:t>
            </a:r>
            <a:r>
              <a:rPr lang="en-GB" dirty="0" err="1"/>
              <a:t>dolinama</a:t>
            </a:r>
            <a:r>
              <a:rPr lang="en-GB" dirty="0"/>
              <a:t> </a:t>
            </a:r>
            <a:r>
              <a:rPr lang="en-GB" dirty="0" err="1"/>
              <a:t>sreću</a:t>
            </a:r>
            <a:r>
              <a:rPr lang="en-GB" dirty="0"/>
              <a:t> se </a:t>
            </a:r>
            <a:r>
              <a:rPr lang="en-GB" dirty="0" err="1"/>
              <a:t>submediteranski</a:t>
            </a:r>
            <a:r>
              <a:rPr lang="en-GB" dirty="0"/>
              <a:t>, </a:t>
            </a:r>
            <a:r>
              <a:rPr lang="en-GB" dirty="0" err="1"/>
              <a:t>čak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mediteranski</a:t>
            </a:r>
            <a:r>
              <a:rPr lang="en-GB" dirty="0"/>
              <a:t> </a:t>
            </a:r>
            <a:r>
              <a:rPr lang="en-GB" dirty="0" err="1"/>
              <a:t>florni</a:t>
            </a:r>
            <a:r>
              <a:rPr lang="en-GB" dirty="0"/>
              <a:t> </a:t>
            </a:r>
            <a:r>
              <a:rPr lang="en-GB" dirty="0" err="1"/>
              <a:t>elementi</a:t>
            </a:r>
            <a:r>
              <a:rPr lang="en-GB" dirty="0"/>
              <a:t>, </a:t>
            </a:r>
            <a:r>
              <a:rPr lang="en-GB" dirty="0" err="1"/>
              <a:t>dok</a:t>
            </a:r>
            <a:r>
              <a:rPr lang="en-GB" dirty="0"/>
              <a:t> </a:t>
            </a:r>
            <a:r>
              <a:rPr lang="en-GB" dirty="0" err="1"/>
              <a:t>tresetišta</a:t>
            </a:r>
            <a:r>
              <a:rPr lang="en-GB" dirty="0"/>
              <a:t> </a:t>
            </a:r>
            <a:r>
              <a:rPr lang="en-GB" dirty="0" err="1"/>
              <a:t>nekih</a:t>
            </a:r>
            <a:r>
              <a:rPr lang="en-GB" dirty="0"/>
              <a:t> </a:t>
            </a:r>
            <a:r>
              <a:rPr lang="en-GB" dirty="0" err="1"/>
              <a:t>jezera</a:t>
            </a:r>
            <a:r>
              <a:rPr lang="en-GB" dirty="0"/>
              <a:t> </a:t>
            </a:r>
            <a:r>
              <a:rPr lang="en-GB" dirty="0" err="1"/>
              <a:t>predstavljaju</a:t>
            </a:r>
            <a:r>
              <a:rPr lang="en-GB" dirty="0"/>
              <a:t> </a:t>
            </a:r>
            <a:r>
              <a:rPr lang="en-GB" dirty="0" err="1"/>
              <a:t>enklave</a:t>
            </a:r>
            <a:r>
              <a:rPr lang="en-GB" dirty="0"/>
              <a:t> </a:t>
            </a:r>
            <a:r>
              <a:rPr lang="en-GB" dirty="0" err="1"/>
              <a:t>karakteristične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sibirske</a:t>
            </a:r>
            <a:r>
              <a:rPr lang="en-GB" dirty="0"/>
              <a:t> </a:t>
            </a:r>
            <a:r>
              <a:rPr lang="en-GB" dirty="0" err="1"/>
              <a:t>tajge</a:t>
            </a:r>
            <a:r>
              <a:rPr lang="en-GB" dirty="0"/>
              <a:t>. </a:t>
            </a:r>
            <a:r>
              <a:rPr lang="en-GB" dirty="0" err="1"/>
              <a:t>Odlikuje</a:t>
            </a:r>
            <a:r>
              <a:rPr lang="en-GB" dirty="0"/>
              <a:t> se </a:t>
            </a:r>
            <a:r>
              <a:rPr lang="en-GB" dirty="0" err="1"/>
              <a:t>izuzetno</a:t>
            </a:r>
            <a:r>
              <a:rPr lang="en-GB" dirty="0"/>
              <a:t> </a:t>
            </a:r>
            <a:r>
              <a:rPr lang="en-GB" dirty="0" err="1"/>
              <a:t>bogatom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raznovrsnom</a:t>
            </a:r>
            <a:r>
              <a:rPr lang="en-GB" dirty="0"/>
              <a:t> </a:t>
            </a:r>
            <a:r>
              <a:rPr lang="en-GB" dirty="0" err="1"/>
              <a:t>vaskularnom</a:t>
            </a:r>
            <a:r>
              <a:rPr lang="en-GB" dirty="0"/>
              <a:t> </a:t>
            </a:r>
            <a:r>
              <a:rPr lang="en-GB" dirty="0" err="1"/>
              <a:t>florom</a:t>
            </a:r>
            <a:r>
              <a:rPr lang="en-GB" dirty="0"/>
              <a:t> od </a:t>
            </a:r>
            <a:r>
              <a:rPr lang="en-GB" dirty="0" err="1"/>
              <a:t>preko</a:t>
            </a:r>
            <a:r>
              <a:rPr lang="en-GB" dirty="0"/>
              <a:t> 1.300 </a:t>
            </a:r>
            <a:r>
              <a:rPr lang="en-GB" dirty="0" err="1"/>
              <a:t>vrsta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predstavlja</a:t>
            </a:r>
            <a:r>
              <a:rPr lang="en-GB" dirty="0"/>
              <a:t> </a:t>
            </a:r>
            <a:r>
              <a:rPr lang="en-GB" dirty="0" err="1"/>
              <a:t>jedan</a:t>
            </a:r>
            <a:r>
              <a:rPr lang="en-GB" dirty="0"/>
              <a:t> je od </a:t>
            </a:r>
            <a:r>
              <a:rPr lang="en-GB" dirty="0" err="1"/>
              <a:t>najznačajnijih</a:t>
            </a:r>
            <a:r>
              <a:rPr lang="en-GB" dirty="0"/>
              <a:t> </a:t>
            </a:r>
            <a:r>
              <a:rPr lang="en-GB" dirty="0" err="1"/>
              <a:t>refugijalnih</a:t>
            </a:r>
            <a:r>
              <a:rPr lang="en-GB" dirty="0"/>
              <a:t> </a:t>
            </a:r>
            <a:r>
              <a:rPr lang="en-GB" dirty="0" err="1"/>
              <a:t>centara</a:t>
            </a:r>
            <a:r>
              <a:rPr lang="en-GB" dirty="0"/>
              <a:t> </a:t>
            </a:r>
            <a:r>
              <a:rPr lang="en-GB" dirty="0" err="1"/>
              <a:t>arktotercijarne</a:t>
            </a:r>
            <a:r>
              <a:rPr lang="en-GB" dirty="0"/>
              <a:t> </a:t>
            </a:r>
            <a:r>
              <a:rPr lang="en-GB" dirty="0" err="1"/>
              <a:t>visokoplaninske</a:t>
            </a:r>
            <a:r>
              <a:rPr lang="en-GB" dirty="0"/>
              <a:t> </a:t>
            </a:r>
            <a:r>
              <a:rPr lang="en-GB" dirty="0" err="1"/>
              <a:t>flore</a:t>
            </a:r>
            <a:r>
              <a:rPr lang="en-GB" dirty="0"/>
              <a:t>. </a:t>
            </a:r>
            <a:r>
              <a:rPr lang="en-GB" dirty="0" err="1"/>
              <a:t>Konfiguracija</a:t>
            </a:r>
            <a:r>
              <a:rPr lang="en-GB" dirty="0"/>
              <a:t> </a:t>
            </a:r>
            <a:r>
              <a:rPr lang="en-GB" dirty="0" err="1"/>
              <a:t>terena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veličina</a:t>
            </a:r>
            <a:r>
              <a:rPr lang="en-GB" dirty="0"/>
              <a:t> </a:t>
            </a:r>
            <a:r>
              <a:rPr lang="en-GB" dirty="0" err="1"/>
              <a:t>masiva</a:t>
            </a:r>
            <a:r>
              <a:rPr lang="en-GB" dirty="0"/>
              <a:t> </a:t>
            </a:r>
            <a:r>
              <a:rPr lang="en-GB" dirty="0" err="1"/>
              <a:t>uslovili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formiranje</a:t>
            </a:r>
            <a:r>
              <a:rPr lang="en-GB" dirty="0"/>
              <a:t> </a:t>
            </a:r>
            <a:r>
              <a:rPr lang="en-GB" dirty="0" err="1"/>
              <a:t>raznovrsnog</a:t>
            </a:r>
            <a:r>
              <a:rPr lang="en-GB" dirty="0"/>
              <a:t> </a:t>
            </a:r>
            <a:r>
              <a:rPr lang="en-GB" dirty="0" err="1"/>
              <a:t>vegetacijskog</a:t>
            </a:r>
            <a:r>
              <a:rPr lang="en-GB" dirty="0"/>
              <a:t> </a:t>
            </a:r>
            <a:r>
              <a:rPr lang="en-GB" dirty="0" err="1"/>
              <a:t>pokrivača</a:t>
            </a:r>
            <a:r>
              <a:rPr lang="en-GB" dirty="0"/>
              <a:t>, </a:t>
            </a:r>
            <a:r>
              <a:rPr lang="en-GB" dirty="0" err="1"/>
              <a:t>predstavljenog</a:t>
            </a:r>
            <a:r>
              <a:rPr lang="en-GB" dirty="0"/>
              <a:t> </a:t>
            </a:r>
            <a:r>
              <a:rPr lang="en-GB" dirty="0" err="1"/>
              <a:t>brojnim</a:t>
            </a:r>
            <a:r>
              <a:rPr lang="en-GB" dirty="0"/>
              <a:t> </a:t>
            </a:r>
            <a:r>
              <a:rPr lang="en-GB" dirty="0" err="1"/>
              <a:t>biljnim</a:t>
            </a:r>
            <a:r>
              <a:rPr lang="en-GB" dirty="0"/>
              <a:t> </a:t>
            </a:r>
            <a:r>
              <a:rPr lang="en-GB" dirty="0" err="1"/>
              <a:t>zajednicama</a:t>
            </a:r>
            <a:r>
              <a:rPr lang="en-GB" dirty="0"/>
              <a:t> </a:t>
            </a:r>
            <a:r>
              <a:rPr lang="en-GB" dirty="0" err="1"/>
              <a:t>šumske</a:t>
            </a:r>
            <a:r>
              <a:rPr lang="en-GB" dirty="0"/>
              <a:t> </a:t>
            </a:r>
            <a:r>
              <a:rPr lang="en-GB" dirty="0" err="1"/>
              <a:t>vegetacije</a:t>
            </a:r>
            <a:r>
              <a:rPr lang="en-GB" dirty="0"/>
              <a:t>, </a:t>
            </a:r>
            <a:r>
              <a:rPr lang="en-GB" dirty="0" err="1"/>
              <a:t>planinskih</a:t>
            </a:r>
            <a:r>
              <a:rPr lang="en-GB" dirty="0"/>
              <a:t> </a:t>
            </a:r>
            <a:r>
              <a:rPr lang="en-GB" dirty="0" err="1"/>
              <a:t>livada</a:t>
            </a:r>
            <a:r>
              <a:rPr lang="en-GB" dirty="0"/>
              <a:t>, </a:t>
            </a:r>
            <a:r>
              <a:rPr lang="en-GB" dirty="0" err="1"/>
              <a:t>pašnjaka</a:t>
            </a:r>
            <a:r>
              <a:rPr lang="en-GB" dirty="0"/>
              <a:t>, </a:t>
            </a:r>
            <a:r>
              <a:rPr lang="en-GB" dirty="0" err="1"/>
              <a:t>pukotina</a:t>
            </a:r>
            <a:r>
              <a:rPr lang="en-GB" dirty="0"/>
              <a:t> </a:t>
            </a:r>
            <a:r>
              <a:rPr lang="en-GB" dirty="0" err="1"/>
              <a:t>stijena</a:t>
            </a:r>
            <a:r>
              <a:rPr lang="en-GB" dirty="0"/>
              <a:t>, </a:t>
            </a:r>
            <a:r>
              <a:rPr lang="en-GB" dirty="0" err="1"/>
              <a:t>kamenjara</a:t>
            </a:r>
            <a:r>
              <a:rPr lang="en-GB" dirty="0"/>
              <a:t>, </a:t>
            </a:r>
            <a:r>
              <a:rPr lang="en-GB" dirty="0" err="1"/>
              <a:t>sipara</a:t>
            </a:r>
            <a:r>
              <a:rPr lang="en-GB" dirty="0"/>
              <a:t>, </a:t>
            </a:r>
            <a:r>
              <a:rPr lang="en-GB" dirty="0" err="1"/>
              <a:t>snježanika</a:t>
            </a:r>
            <a:r>
              <a:rPr lang="en-GB" dirty="0"/>
              <a:t>, </a:t>
            </a:r>
            <a:r>
              <a:rPr lang="en-GB" dirty="0" err="1"/>
              <a:t>tresava</a:t>
            </a:r>
            <a:r>
              <a:rPr lang="en-GB" dirty="0"/>
              <a:t>, </a:t>
            </a:r>
            <a:r>
              <a:rPr lang="en-GB" dirty="0" err="1"/>
              <a:t>slatkovodnih</a:t>
            </a:r>
            <a:r>
              <a:rPr lang="en-GB" dirty="0"/>
              <a:t> </a:t>
            </a:r>
            <a:r>
              <a:rPr lang="en-GB" dirty="0" err="1"/>
              <a:t>ekosistema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dr.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090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PRIRODNI RESURSI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GB" dirty="0"/>
              <a:t>Rijeka Tara </a:t>
            </a:r>
          </a:p>
          <a:p>
            <a:pPr algn="just"/>
            <a:r>
              <a:rPr lang="en-GB" dirty="0" err="1"/>
              <a:t>Moćne</a:t>
            </a:r>
            <a:r>
              <a:rPr lang="en-GB" dirty="0"/>
              <a:t> </a:t>
            </a:r>
            <a:r>
              <a:rPr lang="en-GB" dirty="0" err="1"/>
              <a:t>rijeke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nevjerovatnim</a:t>
            </a:r>
            <a:r>
              <a:rPr lang="en-GB" dirty="0"/>
              <a:t> </a:t>
            </a:r>
            <a:r>
              <a:rPr lang="en-GB" dirty="0" err="1"/>
              <a:t>kanjonima</a:t>
            </a:r>
            <a:r>
              <a:rPr lang="en-GB" dirty="0"/>
              <a:t> </a:t>
            </a:r>
            <a:r>
              <a:rPr lang="en-GB" dirty="0" err="1"/>
              <a:t>samo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neki</a:t>
            </a:r>
            <a:r>
              <a:rPr lang="en-GB" dirty="0"/>
              <a:t> od </a:t>
            </a:r>
            <a:r>
              <a:rPr lang="en-GB" dirty="0" err="1"/>
              <a:t>prelijepih</a:t>
            </a:r>
            <a:r>
              <a:rPr lang="en-GB" dirty="0"/>
              <a:t> </a:t>
            </a:r>
            <a:r>
              <a:rPr lang="en-GB" dirty="0" err="1"/>
              <a:t>ukrasa</a:t>
            </a:r>
            <a:r>
              <a:rPr lang="en-GB" dirty="0"/>
              <a:t> NP </a:t>
            </a:r>
            <a:r>
              <a:rPr lang="en-GB" dirty="0" err="1"/>
              <a:t>Durmitor</a:t>
            </a:r>
            <a:r>
              <a:rPr lang="en-GB" dirty="0"/>
              <a:t>. Rijeka Tara je </a:t>
            </a:r>
            <a:r>
              <a:rPr lang="en-GB" dirty="0" err="1"/>
              <a:t>posebno</a:t>
            </a:r>
            <a:r>
              <a:rPr lang="en-GB" dirty="0"/>
              <a:t> </a:t>
            </a:r>
            <a:r>
              <a:rPr lang="en-GB" dirty="0" err="1"/>
              <a:t>impresivna</a:t>
            </a:r>
            <a:r>
              <a:rPr lang="en-GB" dirty="0"/>
              <a:t>, ne </a:t>
            </a:r>
            <a:r>
              <a:rPr lang="en-GB" dirty="0" err="1"/>
              <a:t>samo</a:t>
            </a:r>
            <a:r>
              <a:rPr lang="en-GB" dirty="0"/>
              <a:t> </a:t>
            </a:r>
            <a:r>
              <a:rPr lang="en-GB" dirty="0" err="1"/>
              <a:t>zbog</a:t>
            </a:r>
            <a:r>
              <a:rPr lang="en-GB" dirty="0"/>
              <a:t> </a:t>
            </a:r>
            <a:r>
              <a:rPr lang="en-GB" dirty="0" err="1"/>
              <a:t>ljepote</a:t>
            </a:r>
            <a:r>
              <a:rPr lang="en-GB" dirty="0"/>
              <a:t> </a:t>
            </a:r>
            <a:r>
              <a:rPr lang="en-GB" dirty="0" err="1"/>
              <a:t>njenog</a:t>
            </a:r>
            <a:r>
              <a:rPr lang="en-GB" dirty="0"/>
              <a:t> </a:t>
            </a:r>
            <a:r>
              <a:rPr lang="en-GB" dirty="0" err="1"/>
              <a:t>toka</a:t>
            </a:r>
            <a:r>
              <a:rPr lang="en-GB" dirty="0"/>
              <a:t>, </a:t>
            </a:r>
            <a:r>
              <a:rPr lang="en-GB" dirty="0" err="1"/>
              <a:t>već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zbog</a:t>
            </a:r>
            <a:r>
              <a:rPr lang="en-GB" dirty="0"/>
              <a:t> </a:t>
            </a:r>
            <a:r>
              <a:rPr lang="en-GB" dirty="0" err="1"/>
              <a:t>pejzaža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dubine</a:t>
            </a:r>
            <a:r>
              <a:rPr lang="en-GB" dirty="0"/>
              <a:t> </a:t>
            </a:r>
            <a:r>
              <a:rPr lang="en-GB" dirty="0" err="1"/>
              <a:t>kanjona</a:t>
            </a:r>
            <a:r>
              <a:rPr lang="en-GB" dirty="0"/>
              <a:t>, </a:t>
            </a:r>
            <a:r>
              <a:rPr lang="en-GB" dirty="0" err="1"/>
              <a:t>koji</a:t>
            </a:r>
            <a:r>
              <a:rPr lang="en-GB" dirty="0"/>
              <a:t> je </a:t>
            </a:r>
            <a:r>
              <a:rPr lang="en-GB" dirty="0" err="1"/>
              <a:t>jedan</a:t>
            </a:r>
            <a:r>
              <a:rPr lang="en-GB" dirty="0"/>
              <a:t> od </a:t>
            </a:r>
            <a:r>
              <a:rPr lang="en-GB" dirty="0" err="1"/>
              <a:t>najljepših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svijetu</a:t>
            </a:r>
            <a:r>
              <a:rPr lang="en-GB" dirty="0"/>
              <a:t>. </a:t>
            </a:r>
            <a:r>
              <a:rPr lang="en-GB" dirty="0" err="1"/>
              <a:t>Basen</a:t>
            </a:r>
            <a:r>
              <a:rPr lang="en-GB" dirty="0"/>
              <a:t> </a:t>
            </a:r>
            <a:r>
              <a:rPr lang="en-GB" dirty="0" err="1"/>
              <a:t>rijeke</a:t>
            </a:r>
            <a:r>
              <a:rPr lang="en-GB" dirty="0"/>
              <a:t> Tare (površine182.899 ha) </a:t>
            </a:r>
            <a:r>
              <a:rPr lang="en-GB" dirty="0" err="1"/>
              <a:t>upisan</a:t>
            </a:r>
            <a:r>
              <a:rPr lang="en-GB" dirty="0"/>
              <a:t> je u </a:t>
            </a:r>
            <a:r>
              <a:rPr lang="en-GB" dirty="0" err="1"/>
              <a:t>Rezervat</a:t>
            </a:r>
            <a:r>
              <a:rPr lang="en-GB" dirty="0"/>
              <a:t> </a:t>
            </a:r>
            <a:r>
              <a:rPr lang="en-GB" dirty="0" err="1"/>
              <a:t>ekološke</a:t>
            </a:r>
            <a:r>
              <a:rPr lang="en-GB" dirty="0"/>
              <a:t> </a:t>
            </a:r>
            <a:r>
              <a:rPr lang="en-GB" dirty="0" err="1"/>
              <a:t>biosfere</a:t>
            </a:r>
            <a:r>
              <a:rPr lang="en-GB" dirty="0"/>
              <a:t> 17-og </a:t>
            </a:r>
            <a:r>
              <a:rPr lang="en-GB" dirty="0" err="1"/>
              <a:t>januara</a:t>
            </a:r>
            <a:r>
              <a:rPr lang="en-GB" dirty="0"/>
              <a:t> 1977,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samim</a:t>
            </a:r>
            <a:r>
              <a:rPr lang="en-GB" dirty="0"/>
              <a:t> </a:t>
            </a:r>
            <a:r>
              <a:rPr lang="en-GB" dirty="0" err="1"/>
              <a:t>tim</a:t>
            </a:r>
            <a:r>
              <a:rPr lang="en-GB" dirty="0"/>
              <a:t> je </a:t>
            </a:r>
            <a:r>
              <a:rPr lang="en-GB" dirty="0" err="1"/>
              <a:t>zaštićen</a:t>
            </a:r>
            <a:r>
              <a:rPr lang="en-GB" dirty="0"/>
              <a:t> UNESCO </a:t>
            </a:r>
            <a:r>
              <a:rPr lang="en-GB" dirty="0" err="1"/>
              <a:t>konvencijom</a:t>
            </a:r>
            <a:r>
              <a:rPr lang="en-GB" dirty="0"/>
              <a:t> o </a:t>
            </a:r>
            <a:r>
              <a:rPr lang="en-GB" dirty="0" err="1"/>
              <a:t>zaštiti</a:t>
            </a:r>
            <a:r>
              <a:rPr lang="en-GB" dirty="0"/>
              <a:t> </a:t>
            </a:r>
            <a:r>
              <a:rPr lang="en-GB" dirty="0" err="1"/>
              <a:t>svjetskog</a:t>
            </a:r>
            <a:r>
              <a:rPr lang="en-GB" dirty="0"/>
              <a:t> </a:t>
            </a:r>
            <a:r>
              <a:rPr lang="en-GB" dirty="0" err="1"/>
              <a:t>kulturnog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prirodnog</a:t>
            </a:r>
            <a:r>
              <a:rPr lang="en-GB" dirty="0"/>
              <a:t> </a:t>
            </a:r>
            <a:r>
              <a:rPr lang="en-GB" dirty="0" err="1"/>
              <a:t>nasleđa</a:t>
            </a:r>
            <a:r>
              <a:rPr lang="en-GB" dirty="0"/>
              <a:t>. </a:t>
            </a:r>
            <a:r>
              <a:rPr lang="en-GB" dirty="0" err="1"/>
              <a:t>Masiv</a:t>
            </a:r>
            <a:r>
              <a:rPr lang="en-GB" dirty="0"/>
              <a:t> </a:t>
            </a:r>
            <a:r>
              <a:rPr lang="en-GB" dirty="0" err="1"/>
              <a:t>Durmitora</a:t>
            </a:r>
            <a:r>
              <a:rPr lang="en-GB" dirty="0"/>
              <a:t> je </a:t>
            </a:r>
            <a:r>
              <a:rPr lang="en-GB" dirty="0" err="1"/>
              <a:t>upisan</a:t>
            </a:r>
            <a:r>
              <a:rPr lang="en-GB" dirty="0"/>
              <a:t> u IBA I IPA </a:t>
            </a:r>
            <a:r>
              <a:rPr lang="en-GB" dirty="0" err="1"/>
              <a:t>oblasti</a:t>
            </a:r>
            <a:r>
              <a:rPr lang="en-GB" dirty="0"/>
              <a:t>(oblast </a:t>
            </a:r>
            <a:r>
              <a:rPr lang="en-GB" dirty="0" err="1"/>
              <a:t>bitnih</a:t>
            </a:r>
            <a:r>
              <a:rPr lang="en-GB" dirty="0"/>
              <a:t>  </a:t>
            </a:r>
            <a:r>
              <a:rPr lang="en-GB" dirty="0" err="1"/>
              <a:t>ptica</a:t>
            </a:r>
            <a:r>
              <a:rPr lang="en-GB" dirty="0"/>
              <a:t> I  </a:t>
            </a:r>
            <a:r>
              <a:rPr lang="en-GB" dirty="0" err="1"/>
              <a:t>oblasti</a:t>
            </a:r>
            <a:r>
              <a:rPr lang="en-GB" dirty="0"/>
              <a:t> </a:t>
            </a:r>
            <a:r>
              <a:rPr lang="en-GB" dirty="0" err="1"/>
              <a:t>bitnih</a:t>
            </a:r>
            <a:r>
              <a:rPr lang="en-GB" dirty="0"/>
              <a:t> </a:t>
            </a:r>
            <a:r>
              <a:rPr lang="en-GB" dirty="0" err="1"/>
              <a:t>biljaka</a:t>
            </a:r>
            <a:r>
              <a:rPr lang="en-GB" dirty="0"/>
              <a:t>).</a:t>
            </a:r>
          </a:p>
          <a:p>
            <a:pPr algn="just"/>
            <a:r>
              <a:rPr lang="en-GB" dirty="0"/>
              <a:t> </a:t>
            </a:r>
            <a:r>
              <a:rPr lang="en-GB" dirty="0" err="1"/>
              <a:t>Kanjon</a:t>
            </a:r>
            <a:r>
              <a:rPr lang="en-GB" dirty="0"/>
              <a:t> </a:t>
            </a:r>
            <a:r>
              <a:rPr lang="en-GB" dirty="0" err="1"/>
              <a:t>rijeke</a:t>
            </a:r>
            <a:r>
              <a:rPr lang="en-GB" dirty="0"/>
              <a:t> Tare, </a:t>
            </a:r>
            <a:r>
              <a:rPr lang="en-GB" dirty="0" err="1"/>
              <a:t>jedinstven</a:t>
            </a:r>
            <a:r>
              <a:rPr lang="en-GB" dirty="0"/>
              <a:t> </a:t>
            </a:r>
            <a:r>
              <a:rPr lang="en-GB" dirty="0" err="1"/>
              <a:t>po</a:t>
            </a:r>
            <a:r>
              <a:rPr lang="en-GB" dirty="0"/>
              <a:t> </a:t>
            </a:r>
            <a:r>
              <a:rPr lang="en-GB" dirty="0" err="1"/>
              <a:t>dubini</a:t>
            </a:r>
            <a:r>
              <a:rPr lang="en-GB" dirty="0"/>
              <a:t> od 1000m,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nekim</a:t>
            </a:r>
            <a:r>
              <a:rPr lang="en-GB" dirty="0"/>
              <a:t> </a:t>
            </a:r>
            <a:r>
              <a:rPr lang="en-GB" dirty="0" err="1"/>
              <a:t>mjestima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do 1300m, </a:t>
            </a:r>
            <a:r>
              <a:rPr lang="en-GB" dirty="0" err="1"/>
              <a:t>drugi</a:t>
            </a:r>
            <a:r>
              <a:rPr lang="en-GB" dirty="0"/>
              <a:t> je </a:t>
            </a:r>
            <a:r>
              <a:rPr lang="en-GB" dirty="0" err="1"/>
              <a:t>najdublji</a:t>
            </a:r>
            <a:r>
              <a:rPr lang="en-GB" dirty="0"/>
              <a:t> </a:t>
            </a:r>
            <a:r>
              <a:rPr lang="en-GB" dirty="0" err="1"/>
              <a:t>kanjon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svijetu</a:t>
            </a:r>
            <a:r>
              <a:rPr lang="en-GB" dirty="0"/>
              <a:t>, </a:t>
            </a:r>
            <a:r>
              <a:rPr lang="en-GB" dirty="0" err="1"/>
              <a:t>poslije</a:t>
            </a:r>
            <a:r>
              <a:rPr lang="en-GB" dirty="0"/>
              <a:t> Grand </a:t>
            </a:r>
            <a:r>
              <a:rPr lang="en-GB" dirty="0" err="1"/>
              <a:t>kanjona</a:t>
            </a:r>
            <a:r>
              <a:rPr lang="en-GB" dirty="0"/>
              <a:t> </a:t>
            </a:r>
            <a:r>
              <a:rPr lang="en-GB" dirty="0" err="1"/>
              <a:t>Kolorado</a:t>
            </a:r>
            <a:r>
              <a:rPr lang="en-GB" dirty="0"/>
              <a:t> u SAD-u. </a:t>
            </a:r>
            <a:r>
              <a:rPr lang="en-GB" dirty="0" err="1"/>
              <a:t>Tok</a:t>
            </a:r>
            <a:r>
              <a:rPr lang="en-GB" dirty="0"/>
              <a:t> </a:t>
            </a:r>
            <a:r>
              <a:rPr lang="en-GB" dirty="0" err="1"/>
              <a:t>rijeke</a:t>
            </a:r>
            <a:r>
              <a:rPr lang="en-GB" dirty="0"/>
              <a:t> Tare je 150 km dug,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najduža</a:t>
            </a:r>
            <a:r>
              <a:rPr lang="en-GB" dirty="0"/>
              <a:t> je </a:t>
            </a:r>
            <a:r>
              <a:rPr lang="en-GB" dirty="0" err="1"/>
              <a:t>rijeka</a:t>
            </a:r>
            <a:r>
              <a:rPr lang="en-GB" dirty="0"/>
              <a:t> u </a:t>
            </a:r>
            <a:r>
              <a:rPr lang="en-GB" dirty="0" err="1"/>
              <a:t>Crnoj</a:t>
            </a:r>
            <a:r>
              <a:rPr lang="en-GB" dirty="0"/>
              <a:t> </a:t>
            </a:r>
            <a:r>
              <a:rPr lang="en-GB" dirty="0" err="1"/>
              <a:t>Gori</a:t>
            </a:r>
            <a:r>
              <a:rPr lang="en-GB" dirty="0"/>
              <a:t>.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002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PRIRODNI RESURSI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GB" dirty="0" err="1" smtClean="0"/>
              <a:t>Šume</a:t>
            </a:r>
            <a:r>
              <a:rPr lang="en-GB" dirty="0" smtClean="0"/>
              <a:t> </a:t>
            </a:r>
          </a:p>
          <a:p>
            <a:pPr algn="just"/>
            <a:r>
              <a:rPr lang="en-GB" dirty="0" err="1" smtClean="0"/>
              <a:t>Šume</a:t>
            </a:r>
            <a:r>
              <a:rPr lang="en-GB" dirty="0" smtClean="0"/>
              <a:t> </a:t>
            </a:r>
            <a:r>
              <a:rPr lang="en-GB" dirty="0" err="1"/>
              <a:t>predstavljaju</a:t>
            </a:r>
            <a:r>
              <a:rPr lang="en-GB" dirty="0"/>
              <a:t> </a:t>
            </a:r>
            <a:r>
              <a:rPr lang="en-GB" dirty="0" err="1"/>
              <a:t>jedan</a:t>
            </a:r>
            <a:r>
              <a:rPr lang="en-GB" dirty="0"/>
              <a:t> od </a:t>
            </a:r>
            <a:r>
              <a:rPr lang="en-GB" dirty="0" err="1"/>
              <a:t>značajnih</a:t>
            </a:r>
            <a:r>
              <a:rPr lang="en-GB" dirty="0"/>
              <a:t> </a:t>
            </a:r>
            <a:r>
              <a:rPr lang="en-GB" dirty="0" err="1"/>
              <a:t>resursa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području</a:t>
            </a:r>
            <a:r>
              <a:rPr lang="en-GB" dirty="0"/>
              <a:t> </a:t>
            </a:r>
            <a:r>
              <a:rPr lang="en-GB" dirty="0" err="1"/>
              <a:t>opštine</a:t>
            </a:r>
            <a:r>
              <a:rPr lang="en-GB" dirty="0"/>
              <a:t> </a:t>
            </a:r>
            <a:r>
              <a:rPr lang="en-GB" dirty="0" err="1"/>
              <a:t>Žabljak</a:t>
            </a:r>
            <a:r>
              <a:rPr lang="en-GB" dirty="0"/>
              <a:t>. </a:t>
            </a:r>
            <a:r>
              <a:rPr lang="en-GB" dirty="0" err="1"/>
              <a:t>Velike</a:t>
            </a:r>
            <a:r>
              <a:rPr lang="en-GB" dirty="0"/>
              <a:t> </a:t>
            </a:r>
            <a:r>
              <a:rPr lang="en-GB" dirty="0" err="1"/>
              <a:t>površine</a:t>
            </a:r>
            <a:r>
              <a:rPr lang="en-GB" dirty="0"/>
              <a:t> pod </a:t>
            </a:r>
            <a:r>
              <a:rPr lang="en-GB" dirty="0" err="1"/>
              <a:t>četinarskim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listopadnim</a:t>
            </a:r>
            <a:r>
              <a:rPr lang="en-GB" dirty="0"/>
              <a:t> </a:t>
            </a:r>
            <a:r>
              <a:rPr lang="en-GB" dirty="0" err="1"/>
              <a:t>šumama</a:t>
            </a:r>
            <a:r>
              <a:rPr lang="en-GB" dirty="0"/>
              <a:t> </a:t>
            </a:r>
            <a:r>
              <a:rPr lang="en-GB" dirty="0" err="1"/>
              <a:t>omogućile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razvoj</a:t>
            </a:r>
            <a:r>
              <a:rPr lang="en-GB" dirty="0"/>
              <a:t> </a:t>
            </a:r>
            <a:r>
              <a:rPr lang="en-GB" dirty="0" err="1"/>
              <a:t>drvne</a:t>
            </a:r>
            <a:r>
              <a:rPr lang="en-GB" dirty="0"/>
              <a:t> </a:t>
            </a:r>
            <a:r>
              <a:rPr lang="en-GB" dirty="0" err="1"/>
              <a:t>industrije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to </a:t>
            </a:r>
            <a:r>
              <a:rPr lang="en-GB" dirty="0" err="1"/>
              <a:t>drvopreradu</a:t>
            </a:r>
            <a:r>
              <a:rPr lang="en-GB" dirty="0"/>
              <a:t> </a:t>
            </a:r>
            <a:r>
              <a:rPr lang="en-GB" dirty="0" err="1"/>
              <a:t>koja</a:t>
            </a:r>
            <a:r>
              <a:rPr lang="en-GB" dirty="0"/>
              <a:t> je </a:t>
            </a:r>
            <a:r>
              <a:rPr lang="en-GB" dirty="0" err="1"/>
              <a:t>jedna</a:t>
            </a:r>
            <a:r>
              <a:rPr lang="en-GB" dirty="0"/>
              <a:t> od </a:t>
            </a:r>
            <a:r>
              <a:rPr lang="en-GB" dirty="0" err="1"/>
              <a:t>vodećih</a:t>
            </a:r>
            <a:r>
              <a:rPr lang="en-GB" dirty="0"/>
              <a:t> </a:t>
            </a:r>
            <a:r>
              <a:rPr lang="en-GB" dirty="0" err="1"/>
              <a:t>privrednih</a:t>
            </a:r>
            <a:r>
              <a:rPr lang="en-GB" dirty="0"/>
              <a:t> grana.</a:t>
            </a:r>
          </a:p>
          <a:p>
            <a:pPr algn="just"/>
            <a:r>
              <a:rPr lang="en-GB" dirty="0" err="1"/>
              <a:t>Ukupna</a:t>
            </a:r>
            <a:r>
              <a:rPr lang="en-GB" dirty="0"/>
              <a:t> </a:t>
            </a:r>
            <a:r>
              <a:rPr lang="en-GB" dirty="0" err="1"/>
              <a:t>površina</a:t>
            </a:r>
            <a:r>
              <a:rPr lang="en-GB" dirty="0"/>
              <a:t> </a:t>
            </a:r>
            <a:r>
              <a:rPr lang="en-GB" dirty="0" err="1"/>
              <a:t>šuma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šumskog</a:t>
            </a:r>
            <a:r>
              <a:rPr lang="en-GB" dirty="0"/>
              <a:t> </a:t>
            </a:r>
            <a:r>
              <a:rPr lang="en-GB" dirty="0" err="1"/>
              <a:t>zemljišta</a:t>
            </a:r>
            <a:r>
              <a:rPr lang="en-GB" dirty="0"/>
              <a:t> </a:t>
            </a:r>
            <a:r>
              <a:rPr lang="en-GB" dirty="0" err="1"/>
              <a:t>po</a:t>
            </a:r>
            <a:r>
              <a:rPr lang="en-GB" dirty="0"/>
              <a:t> </a:t>
            </a:r>
            <a:r>
              <a:rPr lang="en-GB" dirty="0" err="1"/>
              <a:t>Programu</a:t>
            </a:r>
            <a:r>
              <a:rPr lang="en-GB" dirty="0"/>
              <a:t> </a:t>
            </a:r>
            <a:r>
              <a:rPr lang="en-GB" dirty="0" err="1"/>
              <a:t>gazdovanja</a:t>
            </a:r>
            <a:r>
              <a:rPr lang="en-GB" dirty="0"/>
              <a:t> </a:t>
            </a:r>
            <a:r>
              <a:rPr lang="en-GB" dirty="0" err="1"/>
              <a:t>šumama</a:t>
            </a:r>
            <a:r>
              <a:rPr lang="en-GB" dirty="0"/>
              <a:t> </a:t>
            </a:r>
            <a:r>
              <a:rPr lang="en-GB" dirty="0" err="1"/>
              <a:t>Uprave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šume</a:t>
            </a:r>
            <a:r>
              <a:rPr lang="en-GB" dirty="0"/>
              <a:t>, </a:t>
            </a:r>
            <a:r>
              <a:rPr lang="en-GB" dirty="0" err="1"/>
              <a:t>koji</a:t>
            </a:r>
            <a:r>
              <a:rPr lang="en-GB" dirty="0"/>
              <a:t> je </a:t>
            </a:r>
            <a:r>
              <a:rPr lang="en-GB" dirty="0" err="1"/>
              <a:t>rađen</a:t>
            </a:r>
            <a:r>
              <a:rPr lang="en-GB" dirty="0"/>
              <a:t> 2013. </a:t>
            </a:r>
            <a:r>
              <a:rPr lang="en-GB" dirty="0" err="1"/>
              <a:t>i</a:t>
            </a:r>
            <a:r>
              <a:rPr lang="en-GB" dirty="0"/>
              <a:t> 2014. </a:t>
            </a:r>
            <a:r>
              <a:rPr lang="en-GB" dirty="0" err="1"/>
              <a:t>godinu</a:t>
            </a:r>
            <a:r>
              <a:rPr lang="en-GB" dirty="0"/>
              <a:t> </a:t>
            </a:r>
            <a:r>
              <a:rPr lang="en-GB" dirty="0" err="1"/>
              <a:t>iznosi</a:t>
            </a:r>
            <a:r>
              <a:rPr lang="en-GB" dirty="0"/>
              <a:t>  8.984 ha </a:t>
            </a:r>
            <a:r>
              <a:rPr lang="en-GB" dirty="0" err="1"/>
              <a:t>državnih</a:t>
            </a:r>
            <a:r>
              <a:rPr lang="en-GB" dirty="0"/>
              <a:t> </a:t>
            </a:r>
            <a:r>
              <a:rPr lang="en-GB" dirty="0" err="1"/>
              <a:t>šuma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756 ha </a:t>
            </a:r>
            <a:r>
              <a:rPr lang="en-GB" dirty="0" err="1"/>
              <a:t>privatnih</a:t>
            </a:r>
            <a:r>
              <a:rPr lang="en-GB" dirty="0"/>
              <a:t> </a:t>
            </a:r>
            <a:r>
              <a:rPr lang="en-GB" dirty="0" err="1"/>
              <a:t>šuma</a:t>
            </a:r>
            <a:r>
              <a:rPr lang="en-GB" dirty="0"/>
              <a:t>, </a:t>
            </a:r>
            <a:r>
              <a:rPr lang="en-GB" dirty="0" err="1"/>
              <a:t>ukupno</a:t>
            </a:r>
            <a:r>
              <a:rPr lang="en-GB" dirty="0"/>
              <a:t> 9.740 ha.</a:t>
            </a:r>
          </a:p>
          <a:p>
            <a:pPr algn="just"/>
            <a:r>
              <a:rPr lang="en-GB" dirty="0"/>
              <a:t>U </a:t>
            </a:r>
            <a:r>
              <a:rPr lang="en-GB" dirty="0" err="1"/>
              <a:t>visokim</a:t>
            </a:r>
            <a:r>
              <a:rPr lang="en-GB" dirty="0"/>
              <a:t> </a:t>
            </a:r>
            <a:r>
              <a:rPr lang="en-GB" dirty="0" err="1"/>
              <a:t>ekonomskim</a:t>
            </a:r>
            <a:r>
              <a:rPr lang="en-GB" dirty="0"/>
              <a:t> </a:t>
            </a:r>
            <a:r>
              <a:rPr lang="en-GB" dirty="0" err="1"/>
              <a:t>šumama</a:t>
            </a:r>
            <a:r>
              <a:rPr lang="en-GB" dirty="0"/>
              <a:t> </a:t>
            </a:r>
            <a:r>
              <a:rPr lang="en-GB" dirty="0" err="1"/>
              <a:t>osnovna</a:t>
            </a:r>
            <a:r>
              <a:rPr lang="en-GB" dirty="0"/>
              <a:t> </a:t>
            </a:r>
            <a:r>
              <a:rPr lang="en-GB" dirty="0" err="1"/>
              <a:t>funkcija</a:t>
            </a:r>
            <a:r>
              <a:rPr lang="en-GB" dirty="0"/>
              <a:t> je </a:t>
            </a:r>
            <a:r>
              <a:rPr lang="en-GB" dirty="0" err="1"/>
              <a:t>proizvodnja</a:t>
            </a:r>
            <a:r>
              <a:rPr lang="en-GB" dirty="0"/>
              <a:t> </a:t>
            </a:r>
            <a:r>
              <a:rPr lang="en-GB" dirty="0" err="1"/>
              <a:t>drveta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sporednih</a:t>
            </a:r>
            <a:r>
              <a:rPr lang="en-GB" dirty="0"/>
              <a:t>  </a:t>
            </a:r>
            <a:r>
              <a:rPr lang="en-GB" dirty="0" err="1"/>
              <a:t>šumskih</a:t>
            </a:r>
            <a:r>
              <a:rPr lang="en-GB" dirty="0"/>
              <a:t> </a:t>
            </a:r>
            <a:r>
              <a:rPr lang="en-GB" dirty="0" err="1"/>
              <a:t>proizvoda</a:t>
            </a:r>
            <a:r>
              <a:rPr lang="en-GB" dirty="0"/>
              <a:t>, a </a:t>
            </a:r>
            <a:r>
              <a:rPr lang="en-GB" dirty="0" err="1"/>
              <a:t>šumama</a:t>
            </a:r>
            <a:r>
              <a:rPr lang="en-GB" dirty="0"/>
              <a:t> </a:t>
            </a:r>
            <a:r>
              <a:rPr lang="en-GB" dirty="0" err="1"/>
              <a:t>posebne</a:t>
            </a:r>
            <a:r>
              <a:rPr lang="en-GB" dirty="0"/>
              <a:t> </a:t>
            </a:r>
            <a:r>
              <a:rPr lang="en-GB" dirty="0" err="1"/>
              <a:t>namjene</a:t>
            </a:r>
            <a:r>
              <a:rPr lang="en-GB" dirty="0"/>
              <a:t> </a:t>
            </a:r>
            <a:r>
              <a:rPr lang="en-GB" dirty="0" err="1"/>
              <a:t>zaštitno</a:t>
            </a:r>
            <a:r>
              <a:rPr lang="en-GB" dirty="0"/>
              <a:t>  </a:t>
            </a:r>
            <a:r>
              <a:rPr lang="en-GB" dirty="0" err="1"/>
              <a:t>rekreativne</a:t>
            </a:r>
            <a:r>
              <a:rPr lang="en-GB" dirty="0"/>
              <a:t> </a:t>
            </a:r>
            <a:r>
              <a:rPr lang="en-GB" dirty="0" err="1"/>
              <a:t>funkcije</a:t>
            </a:r>
            <a:r>
              <a:rPr lang="en-GB" dirty="0"/>
              <a:t>.</a:t>
            </a:r>
          </a:p>
          <a:p>
            <a:pPr algn="just"/>
            <a:r>
              <a:rPr lang="en-GB" dirty="0" err="1"/>
              <a:t>Ukupna</a:t>
            </a:r>
            <a:r>
              <a:rPr lang="en-GB" dirty="0"/>
              <a:t> </a:t>
            </a:r>
            <a:r>
              <a:rPr lang="en-GB" dirty="0" err="1"/>
              <a:t>drvna</a:t>
            </a:r>
            <a:r>
              <a:rPr lang="en-GB" dirty="0"/>
              <a:t> </a:t>
            </a:r>
            <a:r>
              <a:rPr lang="en-GB" dirty="0" err="1"/>
              <a:t>zapremina</a:t>
            </a:r>
            <a:r>
              <a:rPr lang="en-GB" dirty="0"/>
              <a:t> </a:t>
            </a:r>
            <a:r>
              <a:rPr lang="en-GB" dirty="0" err="1"/>
              <a:t>iznosi</a:t>
            </a:r>
            <a:r>
              <a:rPr lang="en-GB" dirty="0"/>
              <a:t> 2.770.851 m3, od toga </a:t>
            </a:r>
            <a:r>
              <a:rPr lang="en-GB" dirty="0" err="1"/>
              <a:t>četinara</a:t>
            </a:r>
            <a:r>
              <a:rPr lang="en-GB" dirty="0"/>
              <a:t> 2.596.989 m3 </a:t>
            </a:r>
            <a:r>
              <a:rPr lang="en-GB" dirty="0" err="1"/>
              <a:t>ili</a:t>
            </a:r>
            <a:r>
              <a:rPr lang="en-GB" dirty="0"/>
              <a:t> 93,73 %, a </a:t>
            </a:r>
            <a:r>
              <a:rPr lang="en-GB" dirty="0" err="1"/>
              <a:t>lišćara</a:t>
            </a:r>
            <a:r>
              <a:rPr lang="en-GB" dirty="0"/>
              <a:t> 173.862 m3 </a:t>
            </a:r>
            <a:r>
              <a:rPr lang="en-GB" dirty="0" err="1"/>
              <a:t>ili</a:t>
            </a:r>
            <a:r>
              <a:rPr lang="en-GB" dirty="0"/>
              <a:t> 6,27 %.</a:t>
            </a:r>
          </a:p>
          <a:p>
            <a:pPr algn="just"/>
            <a:r>
              <a:rPr lang="en-GB" dirty="0" err="1"/>
              <a:t>Šume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uređene</a:t>
            </a:r>
            <a:r>
              <a:rPr lang="en-GB" dirty="0"/>
              <a:t> u </a:t>
            </a:r>
            <a:r>
              <a:rPr lang="en-GB" dirty="0" err="1"/>
              <a:t>okviru</a:t>
            </a:r>
            <a:r>
              <a:rPr lang="en-GB" dirty="0"/>
              <a:t> tri </a:t>
            </a:r>
            <a:r>
              <a:rPr lang="en-GB" dirty="0" err="1"/>
              <a:t>gazdinske</a:t>
            </a:r>
            <a:r>
              <a:rPr lang="en-GB" dirty="0"/>
              <a:t> </a:t>
            </a:r>
            <a:r>
              <a:rPr lang="en-GB" dirty="0" err="1"/>
              <a:t>jedinice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to: „</a:t>
            </a:r>
            <a:r>
              <a:rPr lang="en-GB" dirty="0" err="1"/>
              <a:t>Tepačke</a:t>
            </a:r>
            <a:r>
              <a:rPr lang="en-GB" dirty="0"/>
              <a:t> </a:t>
            </a:r>
            <a:r>
              <a:rPr lang="en-GB" dirty="0" err="1"/>
              <a:t>šume</a:t>
            </a:r>
            <a:r>
              <a:rPr lang="en-GB" dirty="0"/>
              <a:t>“, „</a:t>
            </a:r>
            <a:r>
              <a:rPr lang="en-GB" dirty="0" err="1"/>
              <a:t>Gornji</a:t>
            </a:r>
            <a:r>
              <a:rPr lang="en-GB" dirty="0"/>
              <a:t> </a:t>
            </a:r>
            <a:r>
              <a:rPr lang="en-GB" dirty="0" err="1"/>
              <a:t>Šaranci</a:t>
            </a:r>
            <a:r>
              <a:rPr lang="en-GB" dirty="0"/>
              <a:t>“ </a:t>
            </a:r>
            <a:r>
              <a:rPr lang="en-GB" dirty="0" err="1"/>
              <a:t>i</a:t>
            </a:r>
            <a:r>
              <a:rPr lang="en-GB" dirty="0"/>
              <a:t> „</a:t>
            </a:r>
            <a:r>
              <a:rPr lang="en-GB" dirty="0" err="1"/>
              <a:t>Donji</a:t>
            </a:r>
            <a:r>
              <a:rPr lang="en-GB" dirty="0"/>
              <a:t> </a:t>
            </a:r>
            <a:r>
              <a:rPr lang="en-GB" dirty="0" err="1"/>
              <a:t>Šaranci</a:t>
            </a:r>
            <a:r>
              <a:rPr lang="en-GB" dirty="0"/>
              <a:t>“.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175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PRIRODNI RESURSI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err="1"/>
              <a:t>Mineralne</a:t>
            </a:r>
            <a:r>
              <a:rPr lang="en-GB" dirty="0"/>
              <a:t> </a:t>
            </a:r>
            <a:r>
              <a:rPr lang="en-GB" dirty="0" err="1"/>
              <a:t>sirovine</a:t>
            </a:r>
            <a:endParaRPr lang="en-GB" dirty="0"/>
          </a:p>
          <a:p>
            <a:pPr marL="0" indent="0" algn="just">
              <a:buNone/>
            </a:pPr>
            <a:r>
              <a:rPr lang="en-GB" dirty="0" err="1"/>
              <a:t>Mineralne</a:t>
            </a:r>
            <a:r>
              <a:rPr lang="en-GB" dirty="0"/>
              <a:t> </a:t>
            </a:r>
            <a:r>
              <a:rPr lang="en-GB" dirty="0" err="1"/>
              <a:t>sirovine</a:t>
            </a:r>
            <a:r>
              <a:rPr lang="en-GB" dirty="0"/>
              <a:t> </a:t>
            </a:r>
            <a:r>
              <a:rPr lang="en-GB" dirty="0" err="1"/>
              <a:t>koje</a:t>
            </a:r>
            <a:r>
              <a:rPr lang="en-GB" dirty="0"/>
              <a:t> se </a:t>
            </a:r>
            <a:r>
              <a:rPr lang="en-GB" dirty="0" err="1"/>
              <a:t>mogu</a:t>
            </a:r>
            <a:r>
              <a:rPr lang="en-GB" dirty="0"/>
              <a:t> </a:t>
            </a:r>
            <a:r>
              <a:rPr lang="en-GB" dirty="0" err="1"/>
              <a:t>naći</a:t>
            </a:r>
            <a:r>
              <a:rPr lang="en-GB" dirty="0"/>
              <a:t> u </a:t>
            </a:r>
            <a:r>
              <a:rPr lang="en-GB" dirty="0" err="1"/>
              <a:t>prirodi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području</a:t>
            </a:r>
            <a:r>
              <a:rPr lang="en-GB" dirty="0"/>
              <a:t> </a:t>
            </a:r>
            <a:r>
              <a:rPr lang="en-GB" dirty="0" err="1"/>
              <a:t>Žabljaka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: </a:t>
            </a:r>
            <a:r>
              <a:rPr lang="en-GB" dirty="0" err="1"/>
              <a:t>šljunak</a:t>
            </a:r>
            <a:r>
              <a:rPr lang="en-GB" dirty="0"/>
              <a:t>, </a:t>
            </a:r>
            <a:r>
              <a:rPr lang="en-GB" dirty="0" err="1"/>
              <a:t>pijesak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kamen</a:t>
            </a:r>
            <a:r>
              <a:rPr lang="en-GB" dirty="0"/>
              <a:t>. </a:t>
            </a:r>
            <a:r>
              <a:rPr lang="en-GB" dirty="0" err="1"/>
              <a:t>Imajući</a:t>
            </a:r>
            <a:r>
              <a:rPr lang="en-GB" dirty="0"/>
              <a:t> u </a:t>
            </a:r>
            <a:r>
              <a:rPr lang="en-GB" dirty="0" err="1"/>
              <a:t>vidu</a:t>
            </a:r>
            <a:r>
              <a:rPr lang="en-GB" dirty="0"/>
              <a:t> da je </a:t>
            </a:r>
            <a:r>
              <a:rPr lang="en-GB" dirty="0" err="1"/>
              <a:t>područje</a:t>
            </a:r>
            <a:r>
              <a:rPr lang="en-GB" dirty="0"/>
              <a:t> </a:t>
            </a:r>
            <a:r>
              <a:rPr lang="en-GB" dirty="0" err="1"/>
              <a:t>opštine</a:t>
            </a:r>
            <a:r>
              <a:rPr lang="en-GB" dirty="0"/>
              <a:t> </a:t>
            </a:r>
            <a:r>
              <a:rPr lang="en-GB" dirty="0" err="1"/>
              <a:t>glacijalnog</a:t>
            </a:r>
            <a:r>
              <a:rPr lang="en-GB" dirty="0"/>
              <a:t> </a:t>
            </a:r>
            <a:r>
              <a:rPr lang="en-GB" dirty="0" err="1"/>
              <a:t>porijekla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da </a:t>
            </a:r>
            <a:r>
              <a:rPr lang="en-GB" dirty="0" err="1"/>
              <a:t>ovih</a:t>
            </a:r>
            <a:r>
              <a:rPr lang="en-GB" dirty="0"/>
              <a:t> </a:t>
            </a:r>
            <a:r>
              <a:rPr lang="en-GB" dirty="0" err="1"/>
              <a:t>sirovina</a:t>
            </a:r>
            <a:r>
              <a:rPr lang="en-GB" dirty="0"/>
              <a:t> </a:t>
            </a:r>
            <a:r>
              <a:rPr lang="en-GB" dirty="0" err="1"/>
              <a:t>ima</a:t>
            </a:r>
            <a:r>
              <a:rPr lang="en-GB" dirty="0"/>
              <a:t> u </a:t>
            </a:r>
            <a:r>
              <a:rPr lang="en-GB" dirty="0" err="1"/>
              <a:t>izobilju</a:t>
            </a:r>
            <a:r>
              <a:rPr lang="en-GB" dirty="0"/>
              <a:t>, </a:t>
            </a:r>
            <a:r>
              <a:rPr lang="en-GB" dirty="0" err="1"/>
              <a:t>predstavljaju</a:t>
            </a:r>
            <a:r>
              <a:rPr lang="en-GB" dirty="0"/>
              <a:t> </a:t>
            </a:r>
            <a:r>
              <a:rPr lang="en-GB" dirty="0" err="1"/>
              <a:t>značajan</a:t>
            </a:r>
            <a:r>
              <a:rPr lang="en-GB" dirty="0"/>
              <a:t> </a:t>
            </a:r>
            <a:r>
              <a:rPr lang="en-GB" dirty="0" err="1"/>
              <a:t>prirodni</a:t>
            </a:r>
            <a:r>
              <a:rPr lang="en-GB" dirty="0"/>
              <a:t> </a:t>
            </a:r>
            <a:r>
              <a:rPr lang="en-GB" dirty="0" err="1"/>
              <a:t>resurs</a:t>
            </a:r>
            <a:r>
              <a:rPr lang="en-GB" dirty="0"/>
              <a:t>. </a:t>
            </a:r>
            <a:r>
              <a:rPr lang="en-GB" dirty="0" err="1"/>
              <a:t>Eksploatacija</a:t>
            </a:r>
            <a:r>
              <a:rPr lang="en-GB" dirty="0"/>
              <a:t> se </a:t>
            </a:r>
            <a:r>
              <a:rPr lang="en-GB" dirty="0" err="1"/>
              <a:t>vrši</a:t>
            </a:r>
            <a:r>
              <a:rPr lang="en-GB" dirty="0"/>
              <a:t> u </a:t>
            </a:r>
            <a:r>
              <a:rPr lang="en-GB" dirty="0" err="1"/>
              <a:t>dva</a:t>
            </a:r>
            <a:r>
              <a:rPr lang="en-GB" dirty="0"/>
              <a:t> </a:t>
            </a:r>
            <a:r>
              <a:rPr lang="en-GB" dirty="0" err="1"/>
              <a:t>majdana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to: </a:t>
            </a:r>
            <a:r>
              <a:rPr lang="en-GB" dirty="0" err="1"/>
              <a:t>Njegovuđa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Ražano</a:t>
            </a:r>
            <a:r>
              <a:rPr lang="en-GB" dirty="0"/>
              <a:t> </a:t>
            </a:r>
            <a:r>
              <a:rPr lang="en-GB" dirty="0" err="1"/>
              <a:t>Polje</a:t>
            </a:r>
            <a:r>
              <a:rPr lang="en-GB" dirty="0"/>
              <a:t>. </a:t>
            </a:r>
            <a:r>
              <a:rPr lang="en-GB" dirty="0" err="1"/>
              <a:t>Postojeće</a:t>
            </a:r>
            <a:r>
              <a:rPr lang="en-GB" dirty="0"/>
              <a:t> </a:t>
            </a:r>
            <a:r>
              <a:rPr lang="en-GB" dirty="0" err="1"/>
              <a:t>sirovine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se </a:t>
            </a:r>
            <a:r>
              <a:rPr lang="en-GB" dirty="0" err="1"/>
              <a:t>pokazale</a:t>
            </a:r>
            <a:r>
              <a:rPr lang="en-GB" dirty="0"/>
              <a:t> </a:t>
            </a:r>
            <a:r>
              <a:rPr lang="en-GB" dirty="0" err="1"/>
              <a:t>kao</a:t>
            </a:r>
            <a:r>
              <a:rPr lang="en-GB" dirty="0"/>
              <a:t> </a:t>
            </a:r>
            <a:r>
              <a:rPr lang="en-GB" dirty="0" err="1"/>
              <a:t>dosta</a:t>
            </a:r>
            <a:r>
              <a:rPr lang="en-GB" dirty="0"/>
              <a:t> </a:t>
            </a:r>
            <a:r>
              <a:rPr lang="en-GB" dirty="0" err="1"/>
              <a:t>dobar</a:t>
            </a:r>
            <a:r>
              <a:rPr lang="en-GB" dirty="0"/>
              <a:t> </a:t>
            </a:r>
            <a:r>
              <a:rPr lang="en-GB" dirty="0" err="1"/>
              <a:t>građevinski</a:t>
            </a:r>
            <a:r>
              <a:rPr lang="en-GB" dirty="0"/>
              <a:t> </a:t>
            </a:r>
            <a:r>
              <a:rPr lang="en-GB" dirty="0" err="1"/>
              <a:t>materijal</a:t>
            </a:r>
            <a:r>
              <a:rPr lang="en-GB" dirty="0"/>
              <a:t>. Do </a:t>
            </a:r>
            <a:r>
              <a:rPr lang="en-GB" dirty="0" err="1"/>
              <a:t>sada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dozvoljavane</a:t>
            </a:r>
            <a:r>
              <a:rPr lang="en-GB" dirty="0"/>
              <a:t> </a:t>
            </a:r>
            <a:r>
              <a:rPr lang="en-GB" dirty="0" err="1"/>
              <a:t>samo</a:t>
            </a:r>
            <a:r>
              <a:rPr lang="en-GB" dirty="0"/>
              <a:t> </a:t>
            </a:r>
            <a:r>
              <a:rPr lang="en-GB" dirty="0" err="1"/>
              <a:t>eksperimentalne</a:t>
            </a:r>
            <a:r>
              <a:rPr lang="en-GB" dirty="0"/>
              <a:t> </a:t>
            </a:r>
            <a:r>
              <a:rPr lang="en-GB" dirty="0" err="1"/>
              <a:t>koncesije</a:t>
            </a:r>
            <a:r>
              <a:rPr lang="en-GB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651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PRIRODNI RESURSI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GB" dirty="0" err="1"/>
              <a:t>Zemljište</a:t>
            </a:r>
            <a:endParaRPr lang="en-GB" dirty="0"/>
          </a:p>
          <a:p>
            <a:pPr marL="0" indent="0" algn="just">
              <a:buNone/>
            </a:pPr>
            <a:r>
              <a:rPr lang="en-GB" dirty="0" err="1"/>
              <a:t>Zemljište</a:t>
            </a:r>
            <a:r>
              <a:rPr lang="en-GB" dirty="0"/>
              <a:t> je </a:t>
            </a:r>
            <a:r>
              <a:rPr lang="en-GB" dirty="0" err="1"/>
              <a:t>jedan</a:t>
            </a:r>
            <a:r>
              <a:rPr lang="en-GB" dirty="0"/>
              <a:t> od </a:t>
            </a:r>
            <a:r>
              <a:rPr lang="en-GB" dirty="0" err="1"/>
              <a:t>glavnih</a:t>
            </a:r>
            <a:r>
              <a:rPr lang="en-GB" dirty="0"/>
              <a:t> </a:t>
            </a:r>
            <a:r>
              <a:rPr lang="en-GB" dirty="0" err="1"/>
              <a:t>faktora</a:t>
            </a:r>
            <a:r>
              <a:rPr lang="en-GB" dirty="0"/>
              <a:t> u </a:t>
            </a:r>
            <a:r>
              <a:rPr lang="en-GB" dirty="0" err="1"/>
              <a:t>poljoprivrednoj</a:t>
            </a:r>
            <a:r>
              <a:rPr lang="en-GB" dirty="0"/>
              <a:t> </a:t>
            </a:r>
            <a:r>
              <a:rPr lang="en-GB" dirty="0" err="1"/>
              <a:t>proizvodnji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ovom</a:t>
            </a:r>
            <a:r>
              <a:rPr lang="en-GB" dirty="0"/>
              <a:t> </a:t>
            </a:r>
            <a:r>
              <a:rPr lang="en-GB" dirty="0" err="1"/>
              <a:t>području</a:t>
            </a:r>
            <a:r>
              <a:rPr lang="en-GB" dirty="0"/>
              <a:t>. </a:t>
            </a:r>
            <a:r>
              <a:rPr lang="en-GB" dirty="0" err="1"/>
              <a:t>Velike</a:t>
            </a:r>
            <a:r>
              <a:rPr lang="en-GB" dirty="0"/>
              <a:t> </a:t>
            </a:r>
            <a:r>
              <a:rPr lang="en-GB" dirty="0" err="1"/>
              <a:t>poljoprivredne</a:t>
            </a:r>
            <a:r>
              <a:rPr lang="en-GB" dirty="0"/>
              <a:t> </a:t>
            </a:r>
            <a:r>
              <a:rPr lang="en-GB" dirty="0" err="1"/>
              <a:t>površine</a:t>
            </a:r>
            <a:r>
              <a:rPr lang="en-GB" dirty="0"/>
              <a:t> </a:t>
            </a:r>
            <a:r>
              <a:rPr lang="en-GB" dirty="0" err="1"/>
              <a:t>daju</a:t>
            </a:r>
            <a:r>
              <a:rPr lang="en-GB" dirty="0"/>
              <a:t> </a:t>
            </a:r>
            <a:r>
              <a:rPr lang="en-GB" dirty="0" err="1"/>
              <a:t>mogućnosti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razvoj</a:t>
            </a:r>
            <a:r>
              <a:rPr lang="en-GB" dirty="0"/>
              <a:t> </a:t>
            </a:r>
            <a:r>
              <a:rPr lang="en-GB" dirty="0" err="1"/>
              <a:t>poljoprivrede</a:t>
            </a:r>
            <a:r>
              <a:rPr lang="en-GB" dirty="0"/>
              <a:t>, </a:t>
            </a:r>
            <a:r>
              <a:rPr lang="en-GB" dirty="0" err="1"/>
              <a:t>stočarstva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ratarstva</a:t>
            </a:r>
            <a:r>
              <a:rPr lang="en-GB" dirty="0"/>
              <a:t>. </a:t>
            </a:r>
            <a:r>
              <a:rPr lang="en-GB" dirty="0" err="1"/>
              <a:t>Razvoj</a:t>
            </a:r>
            <a:r>
              <a:rPr lang="en-GB" dirty="0"/>
              <a:t> </a:t>
            </a:r>
            <a:r>
              <a:rPr lang="en-GB" dirty="0" err="1"/>
              <a:t>poljoprivrede</a:t>
            </a:r>
            <a:r>
              <a:rPr lang="en-GB" dirty="0"/>
              <a:t> u </a:t>
            </a:r>
            <a:r>
              <a:rPr lang="en-GB" dirty="0" err="1"/>
              <a:t>posljednje</a:t>
            </a:r>
            <a:r>
              <a:rPr lang="en-GB" dirty="0"/>
              <a:t> </a:t>
            </a:r>
            <a:r>
              <a:rPr lang="en-GB" dirty="0" err="1"/>
              <a:t>vrijeme</a:t>
            </a:r>
            <a:r>
              <a:rPr lang="en-GB" dirty="0"/>
              <a:t> </a:t>
            </a:r>
            <a:r>
              <a:rPr lang="en-GB" dirty="0" err="1"/>
              <a:t>stagnira</a:t>
            </a:r>
            <a:r>
              <a:rPr lang="en-GB" dirty="0"/>
              <a:t> </a:t>
            </a:r>
            <a:r>
              <a:rPr lang="en-GB" dirty="0" err="1"/>
              <a:t>iz</a:t>
            </a:r>
            <a:r>
              <a:rPr lang="en-GB" dirty="0"/>
              <a:t> </a:t>
            </a:r>
            <a:r>
              <a:rPr lang="en-GB" dirty="0" err="1"/>
              <a:t>razloga</a:t>
            </a:r>
            <a:r>
              <a:rPr lang="en-GB" dirty="0"/>
              <a:t> </a:t>
            </a:r>
            <a:r>
              <a:rPr lang="en-GB" dirty="0" err="1"/>
              <a:t>što</a:t>
            </a:r>
            <a:r>
              <a:rPr lang="en-GB" dirty="0"/>
              <a:t> se </a:t>
            </a:r>
            <a:r>
              <a:rPr lang="en-GB" dirty="0" err="1"/>
              <a:t>poljoprivredom</a:t>
            </a:r>
            <a:r>
              <a:rPr lang="en-GB" dirty="0"/>
              <a:t> </a:t>
            </a:r>
            <a:r>
              <a:rPr lang="en-GB" dirty="0" err="1"/>
              <a:t>bave</a:t>
            </a:r>
            <a:r>
              <a:rPr lang="en-GB" dirty="0"/>
              <a:t> </a:t>
            </a:r>
            <a:r>
              <a:rPr lang="en-GB" dirty="0" err="1"/>
              <a:t>isključivo</a:t>
            </a:r>
            <a:r>
              <a:rPr lang="en-GB" dirty="0"/>
              <a:t> </a:t>
            </a:r>
            <a:r>
              <a:rPr lang="en-GB" dirty="0" err="1"/>
              <a:t>staračka</a:t>
            </a:r>
            <a:r>
              <a:rPr lang="en-GB" dirty="0"/>
              <a:t> </a:t>
            </a:r>
            <a:r>
              <a:rPr lang="en-GB" dirty="0" err="1"/>
              <a:t>domaćinstva</a:t>
            </a:r>
            <a:r>
              <a:rPr lang="en-GB" dirty="0"/>
              <a:t>, a problem </a:t>
            </a:r>
            <a:r>
              <a:rPr lang="en-GB" dirty="0" err="1"/>
              <a:t>predstavljaju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slab </a:t>
            </a:r>
            <a:r>
              <a:rPr lang="en-GB" dirty="0" err="1"/>
              <a:t>plasman</a:t>
            </a:r>
            <a:r>
              <a:rPr lang="en-GB" dirty="0"/>
              <a:t> </a:t>
            </a:r>
            <a:r>
              <a:rPr lang="en-GB" dirty="0" err="1"/>
              <a:t>poljoprivrednih</a:t>
            </a:r>
            <a:r>
              <a:rPr lang="en-GB" dirty="0"/>
              <a:t> </a:t>
            </a:r>
            <a:r>
              <a:rPr lang="en-GB" dirty="0" err="1"/>
              <a:t>proizvoda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niske</a:t>
            </a:r>
            <a:r>
              <a:rPr lang="en-GB" dirty="0"/>
              <a:t> </a:t>
            </a:r>
            <a:r>
              <a:rPr lang="en-GB" dirty="0" err="1"/>
              <a:t>cijene</a:t>
            </a:r>
            <a:r>
              <a:rPr lang="en-GB" dirty="0"/>
              <a:t>. </a:t>
            </a:r>
            <a:r>
              <a:rPr lang="en-GB" dirty="0" err="1"/>
              <a:t>Imajući</a:t>
            </a:r>
            <a:r>
              <a:rPr lang="en-GB" dirty="0"/>
              <a:t> u </a:t>
            </a:r>
            <a:r>
              <a:rPr lang="en-GB" dirty="0" err="1"/>
              <a:t>vidu</a:t>
            </a:r>
            <a:r>
              <a:rPr lang="en-GB" dirty="0"/>
              <a:t> </a:t>
            </a:r>
            <a:r>
              <a:rPr lang="en-GB" dirty="0" err="1"/>
              <a:t>mogućnosti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poljoprivrednu</a:t>
            </a:r>
            <a:r>
              <a:rPr lang="en-GB" dirty="0"/>
              <a:t> </a:t>
            </a:r>
            <a:r>
              <a:rPr lang="en-GB" dirty="0" err="1"/>
              <a:t>proizvodnju</a:t>
            </a:r>
            <a:r>
              <a:rPr lang="en-GB" dirty="0"/>
              <a:t>, u </a:t>
            </a:r>
            <a:r>
              <a:rPr lang="en-GB" dirty="0" err="1"/>
              <a:t>praksi</a:t>
            </a:r>
            <a:r>
              <a:rPr lang="en-GB" dirty="0"/>
              <a:t> se </a:t>
            </a:r>
            <a:r>
              <a:rPr lang="en-GB" dirty="0" err="1"/>
              <a:t>pokazala</a:t>
            </a:r>
            <a:r>
              <a:rPr lang="en-GB" dirty="0"/>
              <a:t> </a:t>
            </a:r>
            <a:r>
              <a:rPr lang="en-GB" dirty="0" err="1"/>
              <a:t>kao</a:t>
            </a:r>
            <a:r>
              <a:rPr lang="en-GB" dirty="0"/>
              <a:t> </a:t>
            </a:r>
            <a:r>
              <a:rPr lang="en-GB" dirty="0" err="1"/>
              <a:t>ekonomski</a:t>
            </a:r>
            <a:r>
              <a:rPr lang="en-GB" dirty="0"/>
              <a:t> </a:t>
            </a:r>
            <a:r>
              <a:rPr lang="en-GB" dirty="0" err="1"/>
              <a:t>opravdana</a:t>
            </a:r>
            <a:r>
              <a:rPr lang="en-GB" dirty="0"/>
              <a:t> </a:t>
            </a:r>
            <a:r>
              <a:rPr lang="en-GB" dirty="0" err="1"/>
              <a:t>organska</a:t>
            </a:r>
            <a:r>
              <a:rPr lang="en-GB" dirty="0"/>
              <a:t> </a:t>
            </a:r>
            <a:r>
              <a:rPr lang="en-GB" dirty="0" err="1"/>
              <a:t>proizvodnja</a:t>
            </a:r>
            <a:r>
              <a:rPr lang="en-GB" dirty="0"/>
              <a:t>, </a:t>
            </a:r>
            <a:r>
              <a:rPr lang="en-GB" dirty="0" err="1"/>
              <a:t>kako</a:t>
            </a:r>
            <a:r>
              <a:rPr lang="en-GB" dirty="0"/>
              <a:t> u </a:t>
            </a:r>
            <a:r>
              <a:rPr lang="en-GB" dirty="0" err="1"/>
              <a:t>ratarstvu</a:t>
            </a:r>
            <a:r>
              <a:rPr lang="en-GB" dirty="0"/>
              <a:t> </a:t>
            </a:r>
            <a:r>
              <a:rPr lang="en-GB" dirty="0" err="1"/>
              <a:t>tako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u </a:t>
            </a:r>
            <a:r>
              <a:rPr lang="en-GB" dirty="0" err="1"/>
              <a:t>stočarstvu</a:t>
            </a:r>
            <a:r>
              <a:rPr lang="en-GB" dirty="0"/>
              <a:t>. </a:t>
            </a:r>
            <a:r>
              <a:rPr lang="en-GB" dirty="0" err="1"/>
              <a:t>Već</a:t>
            </a:r>
            <a:r>
              <a:rPr lang="en-GB" dirty="0"/>
              <a:t> </a:t>
            </a:r>
            <a:r>
              <a:rPr lang="en-GB" dirty="0" err="1"/>
              <a:t>postoje</a:t>
            </a:r>
            <a:r>
              <a:rPr lang="en-GB" dirty="0"/>
              <a:t> </a:t>
            </a:r>
            <a:r>
              <a:rPr lang="en-GB" dirty="0" err="1"/>
              <a:t>preduzetnici</a:t>
            </a:r>
            <a:r>
              <a:rPr lang="en-GB" dirty="0"/>
              <a:t> </a:t>
            </a:r>
            <a:r>
              <a:rPr lang="en-GB" dirty="0" err="1"/>
              <a:t>koji</a:t>
            </a:r>
            <a:r>
              <a:rPr lang="en-GB" dirty="0"/>
              <a:t> </a:t>
            </a:r>
            <a:r>
              <a:rPr lang="en-GB" dirty="0" err="1"/>
              <a:t>posjeduju</a:t>
            </a:r>
            <a:r>
              <a:rPr lang="en-GB" dirty="0"/>
              <a:t> </a:t>
            </a:r>
            <a:r>
              <a:rPr lang="en-GB" dirty="0" err="1"/>
              <a:t>sertifikate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organsku</a:t>
            </a:r>
            <a:r>
              <a:rPr lang="en-GB" dirty="0"/>
              <a:t> </a:t>
            </a:r>
            <a:r>
              <a:rPr lang="en-GB" dirty="0" err="1"/>
              <a:t>proizvodnju</a:t>
            </a:r>
            <a:r>
              <a:rPr lang="en-GB" dirty="0"/>
              <a:t>. </a:t>
            </a:r>
            <a:r>
              <a:rPr lang="en-GB" dirty="0" err="1"/>
              <a:t>Poljoprivredno</a:t>
            </a:r>
            <a:r>
              <a:rPr lang="en-GB" dirty="0"/>
              <a:t> </a:t>
            </a:r>
            <a:r>
              <a:rPr lang="en-GB" dirty="0" err="1"/>
              <a:t>zemljište</a:t>
            </a:r>
            <a:r>
              <a:rPr lang="en-GB" dirty="0"/>
              <a:t> </a:t>
            </a:r>
            <a:r>
              <a:rPr lang="en-GB" dirty="0" err="1"/>
              <a:t>uglavnom</a:t>
            </a:r>
            <a:r>
              <a:rPr lang="en-GB" dirty="0"/>
              <a:t> </a:t>
            </a:r>
            <a:r>
              <a:rPr lang="en-GB" dirty="0" err="1"/>
              <a:t>čine</a:t>
            </a:r>
            <a:r>
              <a:rPr lang="en-GB" dirty="0"/>
              <a:t> </a:t>
            </a:r>
            <a:r>
              <a:rPr lang="en-GB" dirty="0" err="1"/>
              <a:t>pašnjaci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livade</a:t>
            </a:r>
            <a:r>
              <a:rPr lang="en-GB" dirty="0"/>
              <a:t>, a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manjim</a:t>
            </a:r>
            <a:r>
              <a:rPr lang="en-GB" dirty="0"/>
              <a:t> </a:t>
            </a:r>
            <a:r>
              <a:rPr lang="en-GB" dirty="0" err="1"/>
              <a:t>površinama</a:t>
            </a:r>
            <a:r>
              <a:rPr lang="en-GB" dirty="0"/>
              <a:t> </a:t>
            </a:r>
            <a:r>
              <a:rPr lang="en-GB" dirty="0" err="1"/>
              <a:t>zastupljene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oranice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bašte</a:t>
            </a:r>
            <a:r>
              <a:rPr lang="en-GB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129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ZAŠTO INVESTIRATI U ŽABLJAK?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dirty="0" err="1"/>
              <a:t>Uopšteno</a:t>
            </a:r>
            <a:r>
              <a:rPr lang="en-GB" dirty="0"/>
              <a:t> </a:t>
            </a:r>
            <a:r>
              <a:rPr lang="en-GB" dirty="0" err="1"/>
              <a:t>govoreći</a:t>
            </a:r>
            <a:r>
              <a:rPr lang="en-GB" dirty="0"/>
              <a:t>, </a:t>
            </a:r>
            <a:r>
              <a:rPr lang="en-GB" dirty="0" err="1"/>
              <a:t>Crna</a:t>
            </a:r>
            <a:r>
              <a:rPr lang="en-GB" dirty="0"/>
              <a:t> Gora </a:t>
            </a:r>
            <a:r>
              <a:rPr lang="en-GB" dirty="0" err="1"/>
              <a:t>kao</a:t>
            </a:r>
            <a:r>
              <a:rPr lang="en-GB" dirty="0"/>
              <a:t> </a:t>
            </a:r>
            <a:r>
              <a:rPr lang="en-GB" dirty="0" err="1"/>
              <a:t>mali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veoma</a:t>
            </a:r>
            <a:r>
              <a:rPr lang="en-GB" dirty="0"/>
              <a:t> </a:t>
            </a:r>
            <a:r>
              <a:rPr lang="en-GB" dirty="0" err="1"/>
              <a:t>otvoren</a:t>
            </a:r>
            <a:r>
              <a:rPr lang="en-GB" dirty="0"/>
              <a:t> </a:t>
            </a:r>
            <a:r>
              <a:rPr lang="en-GB" dirty="0" err="1"/>
              <a:t>ekonomski</a:t>
            </a:r>
            <a:r>
              <a:rPr lang="en-GB" dirty="0"/>
              <a:t> </a:t>
            </a:r>
            <a:r>
              <a:rPr lang="en-GB" dirty="0" err="1"/>
              <a:t>sistem</a:t>
            </a:r>
            <a:r>
              <a:rPr lang="en-GB" dirty="0"/>
              <a:t> </a:t>
            </a:r>
            <a:r>
              <a:rPr lang="en-GB" dirty="0" err="1"/>
              <a:t>ima</a:t>
            </a:r>
            <a:r>
              <a:rPr lang="en-GB" dirty="0"/>
              <a:t> </a:t>
            </a:r>
            <a:r>
              <a:rPr lang="en-GB" dirty="0" err="1"/>
              <a:t>mogućnost</a:t>
            </a:r>
            <a:r>
              <a:rPr lang="en-GB" dirty="0"/>
              <a:t> </a:t>
            </a:r>
            <a:r>
              <a:rPr lang="en-GB" dirty="0" err="1"/>
              <a:t>brzog</a:t>
            </a:r>
            <a:r>
              <a:rPr lang="en-GB" dirty="0"/>
              <a:t> </a:t>
            </a:r>
            <a:r>
              <a:rPr lang="en-GB" dirty="0" err="1"/>
              <a:t>prilagođavanja</a:t>
            </a:r>
            <a:r>
              <a:rPr lang="en-GB" dirty="0"/>
              <a:t> </a:t>
            </a:r>
            <a:r>
              <a:rPr lang="en-GB" dirty="0" err="1"/>
              <a:t>svjetskim</a:t>
            </a:r>
            <a:r>
              <a:rPr lang="en-GB" dirty="0"/>
              <a:t> </a:t>
            </a:r>
            <a:r>
              <a:rPr lang="en-GB" dirty="0" err="1"/>
              <a:t>trendovima</a:t>
            </a:r>
            <a:r>
              <a:rPr lang="en-GB" dirty="0"/>
              <a:t> </a:t>
            </a:r>
            <a:r>
              <a:rPr lang="en-GB" dirty="0" err="1"/>
              <a:t>direktnih</a:t>
            </a:r>
            <a:r>
              <a:rPr lang="en-GB" dirty="0"/>
              <a:t> </a:t>
            </a:r>
            <a:r>
              <a:rPr lang="en-GB" dirty="0" err="1"/>
              <a:t>stranih</a:t>
            </a:r>
            <a:r>
              <a:rPr lang="en-GB" dirty="0"/>
              <a:t> </a:t>
            </a:r>
            <a:r>
              <a:rPr lang="en-GB" dirty="0" err="1"/>
              <a:t>investicija</a:t>
            </a:r>
            <a:r>
              <a:rPr lang="en-GB" dirty="0"/>
              <a:t>. </a:t>
            </a:r>
            <a:r>
              <a:rPr lang="en-GB" dirty="0" err="1"/>
              <a:t>Stoga</a:t>
            </a:r>
            <a:r>
              <a:rPr lang="en-GB" dirty="0"/>
              <a:t>, </a:t>
            </a:r>
            <a:r>
              <a:rPr lang="en-GB" dirty="0" err="1"/>
              <a:t>investicioni</a:t>
            </a:r>
            <a:r>
              <a:rPr lang="en-GB" dirty="0"/>
              <a:t> </a:t>
            </a:r>
            <a:r>
              <a:rPr lang="en-GB" dirty="0" err="1"/>
              <a:t>ambijent</a:t>
            </a:r>
            <a:r>
              <a:rPr lang="en-GB" dirty="0"/>
              <a:t> u </a:t>
            </a:r>
            <a:r>
              <a:rPr lang="en-GB" dirty="0" err="1"/>
              <a:t>cjelini</a:t>
            </a:r>
            <a:r>
              <a:rPr lang="en-GB" dirty="0"/>
              <a:t> je </a:t>
            </a:r>
            <a:r>
              <a:rPr lang="en-GB" dirty="0" err="1"/>
              <a:t>poboljšan</a:t>
            </a:r>
            <a:r>
              <a:rPr lang="en-GB" dirty="0"/>
              <a:t>.</a:t>
            </a:r>
          </a:p>
          <a:p>
            <a:pPr algn="just"/>
            <a:r>
              <a:rPr lang="en-GB" dirty="0"/>
              <a:t> </a:t>
            </a:r>
            <a:r>
              <a:rPr lang="en-GB" dirty="0" err="1" smtClean="0"/>
              <a:t>Analizom</a:t>
            </a:r>
            <a:r>
              <a:rPr lang="en-GB" dirty="0" smtClean="0"/>
              <a:t> </a:t>
            </a:r>
            <a:r>
              <a:rPr lang="en-GB" dirty="0" err="1"/>
              <a:t>koja</a:t>
            </a:r>
            <a:r>
              <a:rPr lang="en-GB" dirty="0"/>
              <a:t> je </a:t>
            </a:r>
            <a:r>
              <a:rPr lang="en-GB" dirty="0" err="1"/>
              <a:t>prije</a:t>
            </a:r>
            <a:r>
              <a:rPr lang="en-GB" dirty="0"/>
              <a:t> par </a:t>
            </a:r>
            <a:r>
              <a:rPr lang="en-GB" dirty="0" err="1"/>
              <a:t>godina</a:t>
            </a:r>
            <a:r>
              <a:rPr lang="en-GB" dirty="0"/>
              <a:t> </a:t>
            </a:r>
            <a:r>
              <a:rPr lang="en-GB" dirty="0" err="1"/>
              <a:t>radjena</a:t>
            </a:r>
            <a:r>
              <a:rPr lang="en-GB" dirty="0"/>
              <a:t> u </a:t>
            </a:r>
            <a:r>
              <a:rPr lang="en-GB" dirty="0" err="1"/>
              <a:t>Sloveniji</a:t>
            </a:r>
            <a:r>
              <a:rPr lang="en-GB" dirty="0"/>
              <a:t> o </a:t>
            </a:r>
            <a:r>
              <a:rPr lang="en-GB" dirty="0" err="1"/>
              <a:t>perspektivi</a:t>
            </a:r>
            <a:r>
              <a:rPr lang="en-GB" dirty="0"/>
              <a:t> </a:t>
            </a:r>
            <a:r>
              <a:rPr lang="en-GB" dirty="0" err="1"/>
              <a:t>potencijalnih</a:t>
            </a:r>
            <a:r>
              <a:rPr lang="en-GB" dirty="0"/>
              <a:t> </a:t>
            </a:r>
            <a:r>
              <a:rPr lang="en-GB" dirty="0" err="1"/>
              <a:t>ulaganja</a:t>
            </a:r>
            <a:r>
              <a:rPr lang="en-GB" dirty="0"/>
              <a:t> u </a:t>
            </a:r>
            <a:r>
              <a:rPr lang="en-GB" dirty="0" err="1"/>
              <a:t>Crnoj</a:t>
            </a:r>
            <a:r>
              <a:rPr lang="en-GB" dirty="0"/>
              <a:t> </a:t>
            </a:r>
            <a:r>
              <a:rPr lang="en-GB" dirty="0" err="1"/>
              <a:t>Gori</a:t>
            </a:r>
            <a:r>
              <a:rPr lang="en-GB" dirty="0"/>
              <a:t>,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vrhu</a:t>
            </a:r>
            <a:r>
              <a:rPr lang="en-GB" dirty="0"/>
              <a:t> </a:t>
            </a:r>
            <a:r>
              <a:rPr lang="en-GB" dirty="0" err="1"/>
              <a:t>piramide</a:t>
            </a:r>
            <a:r>
              <a:rPr lang="en-GB" dirty="0"/>
              <a:t> je </a:t>
            </a:r>
            <a:r>
              <a:rPr lang="en-GB" dirty="0" err="1"/>
              <a:t>postavljen</a:t>
            </a:r>
            <a:r>
              <a:rPr lang="en-GB" dirty="0"/>
              <a:t> </a:t>
            </a:r>
            <a:r>
              <a:rPr lang="en-GB" dirty="0" err="1"/>
              <a:t>Žabljak</a:t>
            </a:r>
            <a:r>
              <a:rPr lang="en-GB" dirty="0"/>
              <a:t>! Ta </a:t>
            </a:r>
            <a:r>
              <a:rPr lang="en-GB" dirty="0" err="1"/>
              <a:t>zvanična</a:t>
            </a:r>
            <a:r>
              <a:rPr lang="en-GB" dirty="0"/>
              <a:t> </a:t>
            </a:r>
            <a:r>
              <a:rPr lang="en-GB" dirty="0" err="1" smtClean="0"/>
              <a:t>preporuka</a:t>
            </a:r>
            <a:r>
              <a:rPr lang="en-GB" dirty="0" smtClean="0"/>
              <a:t> data </a:t>
            </a:r>
            <a:r>
              <a:rPr lang="en-GB" dirty="0" err="1"/>
              <a:t>njihovim</a:t>
            </a:r>
            <a:r>
              <a:rPr lang="en-GB" dirty="0"/>
              <a:t> </a:t>
            </a:r>
            <a:r>
              <a:rPr lang="en-GB" dirty="0" err="1"/>
              <a:t>kompanijama</a:t>
            </a:r>
            <a:r>
              <a:rPr lang="en-GB" dirty="0"/>
              <a:t> u </a:t>
            </a:r>
            <a:r>
              <a:rPr lang="en-GB" dirty="0" err="1"/>
              <a:t>Sloveniji</a:t>
            </a:r>
            <a:r>
              <a:rPr lang="en-GB" dirty="0"/>
              <a:t> </a:t>
            </a:r>
            <a:r>
              <a:rPr lang="en-GB" dirty="0" err="1"/>
              <a:t>već</a:t>
            </a:r>
            <a:r>
              <a:rPr lang="en-GB" dirty="0"/>
              <a:t> je </a:t>
            </a:r>
            <a:r>
              <a:rPr lang="en-GB" dirty="0" err="1"/>
              <a:t>pokrenula</a:t>
            </a:r>
            <a:r>
              <a:rPr lang="en-GB" dirty="0"/>
              <a:t> </a:t>
            </a:r>
            <a:r>
              <a:rPr lang="en-GB" dirty="0" err="1"/>
              <a:t>neke</a:t>
            </a:r>
            <a:r>
              <a:rPr lang="en-GB" dirty="0"/>
              <a:t> </a:t>
            </a:r>
            <a:r>
              <a:rPr lang="en-GB" dirty="0" err="1"/>
              <a:t>slovenačke</a:t>
            </a:r>
            <a:r>
              <a:rPr lang="en-GB" dirty="0"/>
              <a:t> </a:t>
            </a:r>
            <a:r>
              <a:rPr lang="en-GB" dirty="0" err="1"/>
              <a:t>projekte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Žabljaku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u </a:t>
            </a:r>
            <a:r>
              <a:rPr lang="en-GB" dirty="0" err="1"/>
              <a:t>toku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razgovori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neke</a:t>
            </a:r>
            <a:r>
              <a:rPr lang="en-GB" dirty="0"/>
              <a:t> </a:t>
            </a:r>
            <a:r>
              <a:rPr lang="en-GB" dirty="0" err="1"/>
              <a:t>druge</a:t>
            </a:r>
            <a:r>
              <a:rPr lang="en-GB" dirty="0"/>
              <a:t>. </a:t>
            </a:r>
            <a:r>
              <a:rPr lang="en-GB" dirty="0" err="1"/>
              <a:t>Vlada</a:t>
            </a:r>
            <a:r>
              <a:rPr lang="en-GB" dirty="0"/>
              <a:t> </a:t>
            </a:r>
            <a:r>
              <a:rPr lang="en-GB" dirty="0" err="1"/>
              <a:t>Republike</a:t>
            </a:r>
            <a:r>
              <a:rPr lang="en-GB" dirty="0"/>
              <a:t> </a:t>
            </a:r>
            <a:r>
              <a:rPr lang="en-GB" dirty="0" err="1"/>
              <a:t>Slovenije</a:t>
            </a:r>
            <a:r>
              <a:rPr lang="en-GB" dirty="0"/>
              <a:t> </a:t>
            </a:r>
            <a:r>
              <a:rPr lang="en-GB" dirty="0" err="1"/>
              <a:t>kroz</a:t>
            </a:r>
            <a:r>
              <a:rPr lang="en-GB" dirty="0"/>
              <a:t> </a:t>
            </a:r>
            <a:r>
              <a:rPr lang="en-GB" dirty="0" err="1"/>
              <a:t>Centar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međunarodnu</a:t>
            </a:r>
            <a:r>
              <a:rPr lang="en-GB" dirty="0"/>
              <a:t> </a:t>
            </a:r>
            <a:r>
              <a:rPr lang="en-GB" dirty="0" err="1"/>
              <a:t>saradnju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 smtClean="0"/>
              <a:t> </a:t>
            </a:r>
            <a:r>
              <a:rPr lang="en-GB" dirty="0" err="1"/>
              <a:t>razvoj</a:t>
            </a:r>
            <a:r>
              <a:rPr lang="en-GB" dirty="0"/>
              <a:t> (CMSR) </a:t>
            </a:r>
            <a:r>
              <a:rPr lang="en-GB" dirty="0" err="1"/>
              <a:t>daje</a:t>
            </a:r>
            <a:r>
              <a:rPr lang="en-GB" dirty="0"/>
              <a:t> </a:t>
            </a:r>
            <a:r>
              <a:rPr lang="en-GB" dirty="0" err="1"/>
              <a:t>poseban</a:t>
            </a:r>
            <a:r>
              <a:rPr lang="en-GB" dirty="0"/>
              <a:t> </a:t>
            </a:r>
            <a:r>
              <a:rPr lang="en-GB" dirty="0" err="1"/>
              <a:t>doprinos</a:t>
            </a:r>
            <a:r>
              <a:rPr lang="en-GB" dirty="0"/>
              <a:t> </a:t>
            </a:r>
            <a:r>
              <a:rPr lang="en-GB" dirty="0" err="1"/>
              <a:t>razvoju</a:t>
            </a:r>
            <a:r>
              <a:rPr lang="en-GB" dirty="0"/>
              <a:t> </a:t>
            </a:r>
            <a:r>
              <a:rPr lang="en-GB" dirty="0" err="1" smtClean="0"/>
              <a:t>Žabljaka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25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ZAŠTO INVESTIRATI U ŽABLJAK?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GB" dirty="0" err="1"/>
              <a:t>Olakšice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investitore</a:t>
            </a:r>
            <a:r>
              <a:rPr lang="en-GB" dirty="0"/>
              <a:t> </a:t>
            </a:r>
            <a:r>
              <a:rPr lang="en-GB" dirty="0" err="1"/>
              <a:t>koje</a:t>
            </a:r>
            <a:r>
              <a:rPr lang="en-GB" dirty="0"/>
              <a:t> </a:t>
            </a:r>
            <a:r>
              <a:rPr lang="en-GB" dirty="0" err="1"/>
              <a:t>Crna</a:t>
            </a:r>
            <a:r>
              <a:rPr lang="en-GB" dirty="0"/>
              <a:t> Gora </a:t>
            </a:r>
            <a:r>
              <a:rPr lang="en-GB" dirty="0" err="1"/>
              <a:t>nudi</a:t>
            </a:r>
            <a:r>
              <a:rPr lang="en-GB" dirty="0"/>
              <a:t>:</a:t>
            </a:r>
          </a:p>
          <a:p>
            <a:pPr algn="just"/>
            <a:r>
              <a:rPr lang="en-GB" dirty="0"/>
              <a:t> </a:t>
            </a:r>
            <a:r>
              <a:rPr lang="en-GB" dirty="0" err="1"/>
              <a:t>Politička</a:t>
            </a:r>
            <a:r>
              <a:rPr lang="en-GB" dirty="0"/>
              <a:t>, </a:t>
            </a:r>
            <a:r>
              <a:rPr lang="en-GB" dirty="0" err="1"/>
              <a:t>monetarna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makroekonomska</a:t>
            </a:r>
            <a:r>
              <a:rPr lang="en-GB" dirty="0"/>
              <a:t> </a:t>
            </a:r>
            <a:r>
              <a:rPr lang="en-GB" dirty="0" err="1"/>
              <a:t>stabilnost</a:t>
            </a:r>
            <a:endParaRPr lang="en-GB" dirty="0"/>
          </a:p>
          <a:p>
            <a:pPr algn="just"/>
            <a:r>
              <a:rPr lang="en-GB" dirty="0"/>
              <a:t> </a:t>
            </a:r>
            <a:r>
              <a:rPr lang="en-GB" dirty="0" err="1"/>
              <a:t>Jednostavan</a:t>
            </a:r>
            <a:r>
              <a:rPr lang="en-GB" dirty="0"/>
              <a:t> START UP</a:t>
            </a:r>
          </a:p>
          <a:p>
            <a:pPr algn="just"/>
            <a:r>
              <a:rPr lang="en-GB" dirty="0"/>
              <a:t> </a:t>
            </a:r>
            <a:r>
              <a:rPr lang="en-GB" dirty="0" err="1"/>
              <a:t>Liberalan</a:t>
            </a:r>
            <a:r>
              <a:rPr lang="en-GB" dirty="0"/>
              <a:t> </a:t>
            </a:r>
            <a:r>
              <a:rPr lang="en-GB" dirty="0" err="1"/>
              <a:t>ekonomski</a:t>
            </a:r>
            <a:r>
              <a:rPr lang="en-GB" dirty="0"/>
              <a:t> </a:t>
            </a:r>
            <a:r>
              <a:rPr lang="en-GB" dirty="0" err="1"/>
              <a:t>režim</a:t>
            </a:r>
            <a:r>
              <a:rPr lang="en-GB" dirty="0"/>
              <a:t> </a:t>
            </a:r>
            <a:r>
              <a:rPr lang="en-GB" dirty="0" err="1"/>
              <a:t>spoljne</a:t>
            </a:r>
            <a:r>
              <a:rPr lang="en-GB" dirty="0"/>
              <a:t> </a:t>
            </a:r>
            <a:r>
              <a:rPr lang="en-GB" dirty="0" err="1"/>
              <a:t>trgovine</a:t>
            </a:r>
            <a:r>
              <a:rPr lang="en-GB" dirty="0"/>
              <a:t>,</a:t>
            </a:r>
          </a:p>
          <a:p>
            <a:pPr algn="just"/>
            <a:r>
              <a:rPr lang="en-GB" dirty="0"/>
              <a:t> </a:t>
            </a:r>
            <a:r>
              <a:rPr lang="en-GB" dirty="0" err="1"/>
              <a:t>Povoljna</a:t>
            </a:r>
            <a:r>
              <a:rPr lang="en-GB" dirty="0"/>
              <a:t> </a:t>
            </a:r>
            <a:r>
              <a:rPr lang="en-GB" dirty="0" err="1"/>
              <a:t>poreska</a:t>
            </a:r>
            <a:r>
              <a:rPr lang="en-GB" dirty="0"/>
              <a:t> </a:t>
            </a:r>
            <a:r>
              <a:rPr lang="en-GB" dirty="0" err="1"/>
              <a:t>politika</a:t>
            </a:r>
            <a:r>
              <a:rPr lang="en-GB" dirty="0"/>
              <a:t> </a:t>
            </a:r>
          </a:p>
          <a:p>
            <a:pPr algn="just"/>
            <a:r>
              <a:rPr lang="en-GB" dirty="0"/>
              <a:t> </a:t>
            </a:r>
            <a:r>
              <a:rPr lang="en-GB" dirty="0" err="1"/>
              <a:t>Međunarodni</a:t>
            </a:r>
            <a:r>
              <a:rPr lang="en-GB" dirty="0"/>
              <a:t> </a:t>
            </a:r>
            <a:r>
              <a:rPr lang="en-GB" dirty="0" err="1"/>
              <a:t>računovodstveni</a:t>
            </a:r>
            <a:r>
              <a:rPr lang="en-GB" dirty="0"/>
              <a:t> </a:t>
            </a:r>
            <a:r>
              <a:rPr lang="en-GB" dirty="0" err="1"/>
              <a:t>standardi</a:t>
            </a:r>
            <a:endParaRPr lang="en-GB" dirty="0"/>
          </a:p>
          <a:p>
            <a:pPr algn="just"/>
            <a:r>
              <a:rPr lang="en-GB" dirty="0"/>
              <a:t> </a:t>
            </a:r>
            <a:r>
              <a:rPr lang="en-GB" dirty="0" err="1"/>
              <a:t>Rast</a:t>
            </a:r>
            <a:r>
              <a:rPr lang="en-GB" dirty="0"/>
              <a:t> </a:t>
            </a:r>
            <a:r>
              <a:rPr lang="en-GB" dirty="0" err="1"/>
              <a:t>ekonomskih</a:t>
            </a:r>
            <a:r>
              <a:rPr lang="en-GB" dirty="0"/>
              <a:t> </a:t>
            </a:r>
            <a:r>
              <a:rPr lang="en-GB" dirty="0" err="1"/>
              <a:t>sloboda</a:t>
            </a:r>
            <a:endParaRPr lang="en-GB" dirty="0"/>
          </a:p>
          <a:p>
            <a:pPr algn="just"/>
            <a:r>
              <a:rPr lang="en-GB" dirty="0" err="1"/>
              <a:t>Geografski</a:t>
            </a:r>
            <a:r>
              <a:rPr lang="en-GB" dirty="0"/>
              <a:t> </a:t>
            </a:r>
            <a:r>
              <a:rPr lang="en-GB" dirty="0" err="1"/>
              <a:t>položaj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klimatski</a:t>
            </a:r>
            <a:r>
              <a:rPr lang="en-GB" dirty="0"/>
              <a:t> </a:t>
            </a:r>
            <a:r>
              <a:rPr lang="en-GB" dirty="0" err="1"/>
              <a:t>uslovi</a:t>
            </a:r>
            <a:endParaRPr lang="en-GB" dirty="0"/>
          </a:p>
          <a:p>
            <a:pPr algn="just"/>
            <a:r>
              <a:rPr lang="en-GB" dirty="0" err="1"/>
              <a:t>Crna</a:t>
            </a:r>
            <a:r>
              <a:rPr lang="en-GB" dirty="0"/>
              <a:t> Gora je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temeljima</a:t>
            </a:r>
            <a:r>
              <a:rPr lang="en-GB" dirty="0"/>
              <a:t> </a:t>
            </a:r>
            <a:r>
              <a:rPr lang="en-GB" dirty="0" err="1"/>
              <a:t>principa</a:t>
            </a:r>
            <a:r>
              <a:rPr lang="en-GB" dirty="0"/>
              <a:t> (</a:t>
            </a:r>
            <a:r>
              <a:rPr lang="en-GB" dirty="0" err="1"/>
              <a:t>članica</a:t>
            </a:r>
            <a:r>
              <a:rPr lang="en-GB" dirty="0"/>
              <a:t>) </a:t>
            </a:r>
            <a:r>
              <a:rPr lang="en-GB" dirty="0" err="1"/>
              <a:t>Svjetske</a:t>
            </a:r>
            <a:r>
              <a:rPr lang="en-GB" dirty="0"/>
              <a:t> </a:t>
            </a:r>
            <a:r>
              <a:rPr lang="en-GB" dirty="0" err="1"/>
              <a:t>trgovinske</a:t>
            </a:r>
            <a:r>
              <a:rPr lang="en-GB" dirty="0"/>
              <a:t> </a:t>
            </a:r>
            <a:r>
              <a:rPr lang="en-GB" dirty="0" err="1"/>
              <a:t>organizacije</a:t>
            </a:r>
            <a:r>
              <a:rPr lang="en-GB" dirty="0"/>
              <a:t> </a:t>
            </a:r>
            <a:r>
              <a:rPr lang="en-GB" dirty="0" err="1"/>
              <a:t>potpisnica</a:t>
            </a:r>
            <a:r>
              <a:rPr lang="en-GB" dirty="0"/>
              <a:t> </a:t>
            </a:r>
            <a:r>
              <a:rPr lang="en-GB" dirty="0" err="1"/>
              <a:t>multilateralnih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bilateralnih</a:t>
            </a:r>
            <a:r>
              <a:rPr lang="en-GB" dirty="0"/>
              <a:t> </a:t>
            </a:r>
            <a:r>
              <a:rPr lang="en-GB" dirty="0" err="1"/>
              <a:t>sporazuma</a:t>
            </a:r>
            <a:r>
              <a:rPr lang="en-GB" dirty="0"/>
              <a:t> – </a:t>
            </a:r>
            <a:r>
              <a:rPr lang="en-GB" dirty="0" err="1"/>
              <a:t>Sporazum</a:t>
            </a:r>
            <a:r>
              <a:rPr lang="en-GB" dirty="0"/>
              <a:t> o </a:t>
            </a:r>
            <a:r>
              <a:rPr lang="en-GB" dirty="0" err="1"/>
              <a:t>stabilizaciji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asocijaciji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Evropskom</a:t>
            </a:r>
            <a:r>
              <a:rPr lang="en-GB" dirty="0"/>
              <a:t> </a:t>
            </a:r>
            <a:r>
              <a:rPr lang="en-GB" dirty="0" err="1"/>
              <a:t>unijom</a:t>
            </a:r>
            <a:r>
              <a:rPr lang="en-GB" dirty="0"/>
              <a:t>, CEFTA 2006, EFTA, </a:t>
            </a:r>
            <a:r>
              <a:rPr lang="en-GB" dirty="0" err="1"/>
              <a:t>Rusijom</a:t>
            </a:r>
            <a:r>
              <a:rPr lang="en-GB" dirty="0"/>
              <a:t>, </a:t>
            </a:r>
            <a:r>
              <a:rPr lang="en-GB" dirty="0" err="1"/>
              <a:t>Bjelorusijom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Turskom</a:t>
            </a:r>
            <a:r>
              <a:rPr lang="en-GB" dirty="0"/>
              <a:t>, </a:t>
            </a:r>
            <a:r>
              <a:rPr lang="en-GB" dirty="0" err="1"/>
              <a:t>što</a:t>
            </a:r>
            <a:r>
              <a:rPr lang="en-GB" dirty="0"/>
              <a:t> </a:t>
            </a:r>
            <a:r>
              <a:rPr lang="en-GB" dirty="0" err="1"/>
              <a:t>joj</a:t>
            </a:r>
            <a:r>
              <a:rPr lang="en-GB" dirty="0"/>
              <a:t> </a:t>
            </a:r>
            <a:r>
              <a:rPr lang="en-GB" dirty="0" err="1"/>
              <a:t>omogućava</a:t>
            </a:r>
            <a:r>
              <a:rPr lang="en-GB" dirty="0"/>
              <a:t> </a:t>
            </a:r>
            <a:r>
              <a:rPr lang="en-GB" dirty="0" err="1"/>
              <a:t>kumulaciju</a:t>
            </a:r>
            <a:r>
              <a:rPr lang="en-GB" dirty="0"/>
              <a:t> </a:t>
            </a:r>
            <a:r>
              <a:rPr lang="en-GB" dirty="0" err="1"/>
              <a:t>porijekla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bescarinsku</a:t>
            </a:r>
            <a:r>
              <a:rPr lang="en-GB" dirty="0"/>
              <a:t> </a:t>
            </a:r>
            <a:r>
              <a:rPr lang="en-GB" dirty="0" err="1"/>
              <a:t>trgovinu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oko</a:t>
            </a:r>
            <a:r>
              <a:rPr lang="en-GB" dirty="0"/>
              <a:t> 800 </a:t>
            </a:r>
            <a:r>
              <a:rPr lang="en-GB" dirty="0" err="1"/>
              <a:t>miliona</a:t>
            </a:r>
            <a:r>
              <a:rPr lang="en-GB" dirty="0"/>
              <a:t> </a:t>
            </a:r>
            <a:r>
              <a:rPr lang="en-GB" dirty="0" err="1"/>
              <a:t>potrošača</a:t>
            </a:r>
            <a:r>
              <a:rPr lang="en-GB" dirty="0" smtClean="0"/>
              <a:t>.</a:t>
            </a:r>
          </a:p>
          <a:p>
            <a:pPr algn="just"/>
            <a:r>
              <a:rPr lang="en-GB" dirty="0" err="1" smtClean="0"/>
              <a:t>Članica</a:t>
            </a:r>
            <a:r>
              <a:rPr lang="en-GB" dirty="0" smtClean="0"/>
              <a:t> NATO </a:t>
            </a:r>
            <a:r>
              <a:rPr lang="en-GB" dirty="0" err="1" smtClean="0"/>
              <a:t>pakta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234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32</TotalTime>
  <Words>2025</Words>
  <Application>Microsoft Office PowerPoint</Application>
  <PresentationFormat>Widescreen</PresentationFormat>
  <Paragraphs>146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Trebuchet MS</vt:lpstr>
      <vt:lpstr>Berlin</vt:lpstr>
      <vt:lpstr>PREZENTACIJA INVESTICIONIH POTENCIJALA ŽABLJAKA</vt:lpstr>
      <vt:lpstr>OPŠTE INFORMACIJE</vt:lpstr>
      <vt:lpstr>PRIRODNI RESURSI</vt:lpstr>
      <vt:lpstr>PRIRODNI RESURSI</vt:lpstr>
      <vt:lpstr>PRIRODNI RESURSI</vt:lpstr>
      <vt:lpstr>PRIRODNI RESURSI</vt:lpstr>
      <vt:lpstr>PRIRODNI RESURSI</vt:lpstr>
      <vt:lpstr>ZAŠTO INVESTIRATI U ŽABLJAK?</vt:lpstr>
      <vt:lpstr>ZAŠTO INVESTIRATI U ŽABLJAK?</vt:lpstr>
      <vt:lpstr>ZAŠTO INVESTIRATI U ŽABLJAK?</vt:lpstr>
      <vt:lpstr>PODSTICAJI KOJE ŽABLJAK NUDI</vt:lpstr>
      <vt:lpstr>PODSTICAJI KOJE ŽABLJAK NUDI</vt:lpstr>
      <vt:lpstr>Poslovne zone/industrijske lokacije  u Žabljaku</vt:lpstr>
      <vt:lpstr>Poslovne zone/industrijske lokacije  u Žabljaku</vt:lpstr>
      <vt:lpstr>GREENFIELD LOKACIJE</vt:lpstr>
      <vt:lpstr>BROWNFIELD LOKACIJE</vt:lpstr>
      <vt:lpstr>TURISTIČKI KAPACITETI</vt:lpstr>
      <vt:lpstr>TURISTIČKE ZONE</vt:lpstr>
      <vt:lpstr>SAOBRAĆAJNA KOMUNIKACIJA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PREZENTACIJA INVESTICIONIH POTENCIJALA ŽABLJAKA</dc:title>
  <dc:creator>Windows User</dc:creator>
  <cp:lastModifiedBy>This PC</cp:lastModifiedBy>
  <cp:revision>6</cp:revision>
  <dcterms:created xsi:type="dcterms:W3CDTF">2021-06-20T22:28:29Z</dcterms:created>
  <dcterms:modified xsi:type="dcterms:W3CDTF">2021-06-22T05:45:14Z</dcterms:modified>
</cp:coreProperties>
</file>